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6"/>
  </p:sldMasterIdLst>
  <p:notesMasterIdLst>
    <p:notesMasterId r:id="rId19"/>
  </p:notesMasterIdLst>
  <p:handoutMasterIdLst>
    <p:handoutMasterId r:id="rId20"/>
  </p:handoutMasterIdLst>
  <p:sldIdLst>
    <p:sldId id="751" r:id="rId7"/>
    <p:sldId id="736" r:id="rId8"/>
    <p:sldId id="737" r:id="rId9"/>
    <p:sldId id="742" r:id="rId10"/>
    <p:sldId id="747" r:id="rId11"/>
    <p:sldId id="741" r:id="rId12"/>
    <p:sldId id="759" r:id="rId13"/>
    <p:sldId id="745" r:id="rId14"/>
    <p:sldId id="760" r:id="rId15"/>
    <p:sldId id="757" r:id="rId16"/>
    <p:sldId id="761" r:id="rId17"/>
    <p:sldId id="738" r:id="rId18"/>
  </p:sldIdLst>
  <p:sldSz cx="12192000" cy="6858000"/>
  <p:notesSz cx="6797675" cy="9928225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6F55AF-A2AE-4C08-8483-CE1E13F97491}">
          <p14:sldIdLst>
            <p14:sldId id="751"/>
            <p14:sldId id="736"/>
            <p14:sldId id="737"/>
            <p14:sldId id="742"/>
            <p14:sldId id="747"/>
            <p14:sldId id="741"/>
          </p14:sldIdLst>
        </p14:section>
        <p14:section name="Раздел без заголовка" id="{74039792-A944-4E76-868E-E871545A395A}">
          <p14:sldIdLst>
            <p14:sldId id="759"/>
            <p14:sldId id="745"/>
            <p14:sldId id="760"/>
            <p14:sldId id="757"/>
            <p14:sldId id="761"/>
            <p14:sldId id="7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литер Татьяна Юрьевна" initials="ШТ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FBFB"/>
    <a:srgbClr val="008E22"/>
    <a:srgbClr val="797600"/>
    <a:srgbClr val="BFBD00"/>
    <a:srgbClr val="004A12"/>
    <a:srgbClr val="00D633"/>
    <a:srgbClr val="93FFAD"/>
    <a:srgbClr val="00BC2D"/>
    <a:srgbClr val="00B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25" autoAdjust="0"/>
  </p:normalViewPr>
  <p:slideViewPr>
    <p:cSldViewPr snapToGrid="0" showGuides="1">
      <p:cViewPr varScale="1">
        <p:scale>
          <a:sx n="106" d="100"/>
          <a:sy n="106" d="100"/>
        </p:scale>
        <p:origin x="6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071307300509338E-2"/>
          <c:y val="0.141602634467618"/>
          <c:w val="0.89516129032258063"/>
          <c:h val="0.7167947310647639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8183361629881154"/>
                  <c:y val="2.195389681668496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39-4269-89B1-CA7FD25213C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.48811544991511036"/>
                  <c:y val="2.195389681668496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039-4269-89B1-CA7FD25213C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46.6</c:v>
                </c:pt>
                <c:pt idx="1">
                  <c:v>86.6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39-4269-89B1-CA7FD2521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29254336"/>
        <c:axId val="351189480"/>
      </c:barChart>
      <c:catAx>
        <c:axId val="42925433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51189480"/>
        <c:crosses val="min"/>
        <c:auto val="0"/>
        <c:lblAlgn val="ctr"/>
        <c:lblOffset val="100"/>
        <c:noMultiLvlLbl val="0"/>
      </c:catAx>
      <c:valAx>
        <c:axId val="351189480"/>
        <c:scaling>
          <c:orientation val="minMax"/>
          <c:max val="86.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292543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71062271062272E-2"/>
          <c:y val="0.23626373626373626"/>
          <c:w val="0.74139194139194142"/>
          <c:h val="0.5274725274725274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5567765567765567"/>
                  <c:y val="3.663003663003663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B6-49B3-A66A-D510C4A76F7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B6-49B3-A66A-D510C4A76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1191048"/>
        <c:axId val="349719928"/>
      </c:barChart>
      <c:catAx>
        <c:axId val="35119104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49719928"/>
        <c:crosses val="min"/>
        <c:auto val="0"/>
        <c:lblAlgn val="ctr"/>
        <c:lblOffset val="100"/>
        <c:noMultiLvlLbl val="0"/>
      </c:catAx>
      <c:valAx>
        <c:axId val="349719928"/>
        <c:scaling>
          <c:orientation val="minMax"/>
          <c:max val="25.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511910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49329758713138"/>
          <c:y val="0.22872340425531915"/>
          <c:w val="0.46327077747989276"/>
          <c:h val="0.5425531914893616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2064343163538872"/>
                  <c:y val="3.5460992907801418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6C1-41DA-ABB9-D3E0BF25C87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3409.04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C1-41DA-ABB9-D3E0BF25C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9714048"/>
        <c:axId val="348010512"/>
      </c:barChart>
      <c:catAx>
        <c:axId val="34971404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48010512"/>
        <c:crosses val="min"/>
        <c:auto val="0"/>
        <c:lblAlgn val="ctr"/>
        <c:lblOffset val="100"/>
        <c:noMultiLvlLbl val="0"/>
      </c:catAx>
      <c:valAx>
        <c:axId val="348010512"/>
        <c:scaling>
          <c:orientation val="minMax"/>
          <c:max val="3409.0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497140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804289544236"/>
          <c:y val="0.23201438848920863"/>
          <c:w val="0.26809651474530832"/>
          <c:h val="0.5359712230215827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230563002680965"/>
                  <c:y val="3.5971223021582736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F7-4B15-A4E8-C74B8D59BBD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1832.67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F7-4B15-A4E8-C74B8D59B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7858048"/>
        <c:axId val="353315848"/>
      </c:barChart>
      <c:catAx>
        <c:axId val="34785804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53315848"/>
        <c:crosses val="min"/>
        <c:auto val="0"/>
        <c:lblAlgn val="ctr"/>
        <c:lblOffset val="100"/>
        <c:noMultiLvlLbl val="0"/>
      </c:catAx>
      <c:valAx>
        <c:axId val="353315848"/>
        <c:scaling>
          <c:orientation val="minMax"/>
          <c:max val="1832.6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478580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1627486437613E-2"/>
          <c:y val="0.2179054054054054"/>
          <c:w val="0.8309222423146474"/>
          <c:h val="0.564189189189189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7468354430379744"/>
                  <c:y val="3.378378378378378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433-4AA9-B8EB-5170530498B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40.1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33-4AA9-B8EB-517053049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3320160"/>
        <c:axId val="353320552"/>
      </c:barChart>
      <c:catAx>
        <c:axId val="35332016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53320552"/>
        <c:crosses val="min"/>
        <c:auto val="0"/>
        <c:lblAlgn val="ctr"/>
        <c:lblOffset val="100"/>
        <c:noMultiLvlLbl val="0"/>
      </c:catAx>
      <c:valAx>
        <c:axId val="353320552"/>
        <c:scaling>
          <c:orientation val="minMax"/>
          <c:max val="40.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533201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82774049217001E-2"/>
          <c:y val="2.9082774049217001E-2"/>
          <c:w val="0.94183445190156601"/>
          <c:h val="0.9418344519015660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6CE-462F-AAE0-18EC21893D1C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CE-462F-AAE0-18EC21893D1C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6CE-462F-AAE0-18EC21893D1C}"/>
              </c:ext>
            </c:extLst>
          </c:dPt>
          <c:dPt>
            <c:idx val="3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CE-462F-AAE0-18EC21893D1C}"/>
              </c:ext>
            </c:extLst>
          </c:dPt>
          <c:dPt>
            <c:idx val="4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6CE-462F-AAE0-18EC21893D1C}"/>
              </c:ext>
            </c:extLst>
          </c:dPt>
          <c:dPt>
            <c:idx val="5"/>
            <c:bubble3D val="0"/>
            <c:spPr>
              <a:solidFill>
                <a:srgbClr val="DFE5E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CE-462F-AAE0-18EC21893D1C}"/>
              </c:ext>
            </c:extLst>
          </c:dPt>
          <c:val>
            <c:numRef>
              <c:f>Sheet1!$A$1:$A$6</c:f>
              <c:numCache>
                <c:formatCode>General</c:formatCode>
                <c:ptCount val="6"/>
                <c:pt idx="0">
                  <c:v>55.801235393634187</c:v>
                </c:pt>
                <c:pt idx="1">
                  <c:v>7.1487587048038721</c:v>
                </c:pt>
                <c:pt idx="2">
                  <c:v>2.3252154070110556</c:v>
                </c:pt>
                <c:pt idx="3">
                  <c:v>27.650784907738913</c:v>
                </c:pt>
                <c:pt idx="4">
                  <c:v>6.8379431089428326</c:v>
                </c:pt>
                <c:pt idx="5">
                  <c:v>0.2360624778691427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CE-462F-AAE0-18EC21893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/>
            </a:pPr>
            <a:endParaRPr lang="ru-RU" sz="900" b="0"/>
          </a:p>
          <a:p>
            <a:pPr>
              <a:defRPr sz="900" b="0"/>
            </a:pPr>
            <a:r>
              <a:rPr lang="ru-RU" sz="900" b="0"/>
              <a:t>   </a:t>
            </a:r>
            <a:r>
              <a:rPr lang="en-US" sz="900" b="0"/>
              <a:t>1832.67</a:t>
            </a:r>
          </a:p>
        </c:rich>
      </c:tx>
      <c:layout>
        <c:manualLayout>
          <c:xMode val="edge"/>
          <c:yMode val="edge"/>
          <c:x val="0.1536117836016766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21393034825873"/>
          <c:y val="0.18235294117647058"/>
          <c:w val="0.71741293532338313"/>
          <c:h val="0.691176470588235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1 832,67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0.39215686274509803"/>
                </c:manualLayout>
              </c:layout>
              <c:numFmt formatCode="#,##0.00;&quot;-&quot;#,##0.00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04-4E22-AEB9-E05C81C02BF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0.38725490196078433"/>
                </c:manualLayout>
              </c:layout>
              <c:numFmt formatCode="#,##0.00;&quot;-&quot;#,##0.00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04-4E22-AEB9-E05C81C02BF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val>
            <c:numRef>
              <c:f>Sheet1!$A$1:$C$1</c:f>
              <c:numCache>
                <c:formatCode>#\ ##0.00;"-"#\ ##0.00</c:formatCode>
                <c:ptCount val="3"/>
                <c:pt idx="0">
                  <c:v>1832.67</c:v>
                </c:pt>
                <c:pt idx="1">
                  <c:v>1908.69</c:v>
                </c:pt>
                <c:pt idx="2">
                  <c:v>1804.81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04-4E22-AEB9-E05C81C02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8171184"/>
        <c:axId val="348175104"/>
      </c:barChart>
      <c:catAx>
        <c:axId val="3481711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48175104"/>
        <c:crosses val="min"/>
        <c:auto val="0"/>
        <c:lblAlgn val="ctr"/>
        <c:lblOffset val="100"/>
        <c:noMultiLvlLbl val="0"/>
      </c:catAx>
      <c:valAx>
        <c:axId val="348175104"/>
        <c:scaling>
          <c:orientation val="minMax"/>
          <c:max val="1882.82"/>
          <c:min val="0"/>
        </c:scaling>
        <c:delete val="1"/>
        <c:axPos val="l"/>
        <c:numFmt formatCode="#\ ##0.00;&quot;-&quot;#\ ##0.00" sourceLinked="1"/>
        <c:majorTickMark val="out"/>
        <c:minorTickMark val="none"/>
        <c:tickLblPos val="nextTo"/>
        <c:crossAx val="348171184"/>
        <c:crosses val="min"/>
        <c:crossBetween val="between"/>
      </c:valAx>
    </c:plotArea>
    <c:plotVisOnly val="0"/>
    <c:dispBlanksAs val="gap"/>
    <c:showDLblsOverMax val="1"/>
  </c:chart>
  <c:txPr>
    <a:bodyPr/>
    <a:lstStyle/>
    <a:p>
      <a:pPr>
        <a:defRPr lang="ru-RU" sz="900" kern="12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870646766169153E-2"/>
          <c:y val="0.17222222222222222"/>
          <c:w val="0.94825870646766164"/>
          <c:h val="0.708333333333333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0.3759259259259259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BA-46A6-BFD0-6429A846038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0.3564814814814814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BA-46A6-BFD0-6429A846038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#\ ##0.0;"-"#\ ##0.0</c:formatCode>
                <c:ptCount val="3"/>
                <c:pt idx="1">
                  <c:v>26.803000000000001</c:v>
                </c:pt>
                <c:pt idx="2">
                  <c:v>25.144770000000001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BA-46A6-BFD0-6429A8460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8168048"/>
        <c:axId val="348169616"/>
      </c:barChart>
      <c:catAx>
        <c:axId val="3481680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rot="-180000" anchor="ctr" anchorCtr="0"/>
          <a:lstStyle/>
          <a:p>
            <a:pPr>
              <a:defRPr/>
            </a:pPr>
            <a:endParaRPr lang="ru-RU"/>
          </a:p>
        </c:txPr>
        <c:crossAx val="348169616"/>
        <c:crosses val="min"/>
        <c:auto val="0"/>
        <c:lblAlgn val="ctr"/>
        <c:lblOffset val="100"/>
        <c:noMultiLvlLbl val="0"/>
      </c:catAx>
      <c:valAx>
        <c:axId val="348169616"/>
        <c:scaling>
          <c:orientation val="minMax"/>
          <c:max val="29.38"/>
          <c:min val="0"/>
        </c:scaling>
        <c:delete val="1"/>
        <c:axPos val="l"/>
        <c:numFmt formatCode="#\ ##0.0;&quot;-&quot;#\ ##0.0" sourceLinked="1"/>
        <c:majorTickMark val="out"/>
        <c:minorTickMark val="none"/>
        <c:tickLblPos val="nextTo"/>
        <c:crossAx val="3481680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4006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8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264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6781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4754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1982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0355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2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138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9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543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8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5437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2678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5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5707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3D65E33-BA15-4EA9-8902-2CCA09C138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0"/>
            <a:ext cx="6350001" cy="6858000"/>
          </a:xfrm>
          <a:prstGeom prst="rect">
            <a:avLst/>
          </a:prstGeom>
        </p:spPr>
      </p:pic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BF148AC-0540-4140-826E-D8A069924931}"/>
              </a:ext>
            </a:extLst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5" b="21818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821E6D0C-E0F7-4B7E-AD91-5196AA0965F0}"/>
              </a:ext>
            </a:extLst>
          </p:cNvPr>
          <p:cNvGrpSpPr/>
          <p:nvPr userDrawn="1"/>
        </p:nvGrpSpPr>
        <p:grpSpPr>
          <a:xfrm>
            <a:off x="4331846" y="-1"/>
            <a:ext cx="2736445" cy="6856917"/>
            <a:chOff x="-3717926" y="327025"/>
            <a:chExt cx="2473326" cy="6197600"/>
          </a:xfrm>
        </p:grpSpPr>
        <p:sp>
          <p:nvSpPr>
            <p:cNvPr id="46" name="Freeform 87">
              <a:extLst>
                <a:ext uri="{FF2B5EF4-FFF2-40B4-BE49-F238E27FC236}">
                  <a16:creationId xmlns="" xmlns:a16="http://schemas.microsoft.com/office/drawing/2014/main" id="{632CCA2A-EBAF-44BB-A7BA-CA3CE4416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503 w 503"/>
                <a:gd name="T1" fmla="*/ 1644 h 1644"/>
                <a:gd name="T2" fmla="*/ 486 w 50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="" xmlns:a16="http://schemas.microsoft.com/office/drawing/2014/main" id="{C6A5B35F-C721-406C-8B76-04524C0BD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548 w 548"/>
                <a:gd name="T1" fmla="*/ 1644 h 1644"/>
                <a:gd name="T2" fmla="*/ 430 w 548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="" xmlns:a16="http://schemas.microsoft.com/office/drawing/2014/main" id="{2C89EF69-27F0-4118-AD8B-9353B7E3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595 w 595"/>
                <a:gd name="T1" fmla="*/ 1644 h 1644"/>
                <a:gd name="T2" fmla="*/ 372 w 595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="" xmlns:a16="http://schemas.microsoft.com/office/drawing/2014/main" id="{3A98A419-73B4-4548-97B3-E19118E86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653 w 653"/>
                <a:gd name="T1" fmla="*/ 1644 h 1644"/>
                <a:gd name="T2" fmla="*/ 317 w 65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="" xmlns:a16="http://schemas.microsoft.com/office/drawing/2014/main" id="{CA52F18D-678E-4C63-A950-69F3576EF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465 w 546"/>
                <a:gd name="T1" fmla="*/ 1644 h 1644"/>
                <a:gd name="T2" fmla="*/ 546 w 546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7987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7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6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94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5535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3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581891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4" name="Слайд think-cell" r:id="rId24" imgW="594" imgH="595" progId="TCLayout.ActiveDocument.1">
                  <p:embed/>
                </p:oleObj>
              </mc:Choice>
              <mc:Fallback>
                <p:oleObj name="Слайд think-cell" r:id="rId2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="" xmlns:a16="http://schemas.microsoft.com/office/drawing/2014/main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299" y="25180"/>
            <a:ext cx="849051" cy="6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chart" Target="../charts/chart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1.emf"/><Relationship Id="rId2" Type="http://schemas.openxmlformats.org/officeDocument/2006/relationships/tags" Target="../tags/tag66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29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74.xml"/><Relationship Id="rId19" Type="http://schemas.openxmlformats.org/officeDocument/2006/relationships/chart" Target="../charts/chart8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chart" Target="../charts/chart3.xml"/><Relationship Id="rId3" Type="http://schemas.openxmlformats.org/officeDocument/2006/relationships/tags" Target="../tags/tag42.xml"/><Relationship Id="rId21" Type="http://schemas.openxmlformats.org/officeDocument/2006/relationships/slideLayout" Target="../slideLayouts/slideLayout9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chart" Target="../charts/char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chart" Target="../charts/chart6.xml"/><Relationship Id="rId1" Type="http://schemas.openxmlformats.org/officeDocument/2006/relationships/vmlDrawing" Target="../drawings/vmlDrawing26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chart" Target="../charts/chart1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1.emf"/><Relationship Id="rId28" Type="http://schemas.openxmlformats.org/officeDocument/2006/relationships/chart" Target="../charts/chart5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oleObject" Target="../embeddings/oleObject26.bin"/><Relationship Id="rId27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.xml"/><Relationship Id="rId7" Type="http://schemas.openxmlformats.org/officeDocument/2006/relationships/oleObject" Target="../embeddings/oleObject27.bin"/><Relationship Id="rId2" Type="http://schemas.openxmlformats.org/officeDocument/2006/relationships/tags" Target="../tags/tag60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 smtClean="0"/>
              <a:t>Шілде</a:t>
            </a:r>
            <a:r>
              <a:rPr lang="ru-RU" dirty="0" smtClean="0"/>
              <a:t> 2025 ж.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800" dirty="0" err="1"/>
              <a:t>Тұтынушылар</a:t>
            </a:r>
            <a:r>
              <a:rPr lang="ru-RU" sz="1800" dirty="0"/>
              <a:t> мен </a:t>
            </a:r>
            <a:r>
              <a:rPr lang="ru-RU" sz="1800" dirty="0" err="1"/>
              <a:t>өзге</a:t>
            </a:r>
            <a:r>
              <a:rPr lang="ru-RU" sz="1800" dirty="0"/>
              <a:t> де </a:t>
            </a:r>
            <a:r>
              <a:rPr lang="ru-RU" sz="1800" dirty="0" err="1"/>
              <a:t>мүдделі</a:t>
            </a:r>
            <a:r>
              <a:rPr lang="ru-RU" sz="1800" dirty="0"/>
              <a:t> </a:t>
            </a:r>
            <a:r>
              <a:rPr lang="ru-RU" sz="1800" dirty="0" err="1"/>
              <a:t>тұлғалар</a:t>
            </a:r>
            <a:r>
              <a:rPr lang="ru-RU" sz="1800" dirty="0"/>
              <a:t> </a:t>
            </a:r>
            <a:r>
              <a:rPr lang="ru-RU" sz="1800" dirty="0" err="1"/>
              <a:t>алдында</a:t>
            </a:r>
            <a:r>
              <a:rPr lang="ru-RU" sz="1800" dirty="0"/>
              <a:t> </a:t>
            </a:r>
            <a:r>
              <a:rPr lang="ru-RU" sz="1800" dirty="0" smtClean="0"/>
              <a:t>«ЕЭК» </a:t>
            </a:r>
            <a:r>
              <a:rPr lang="ru-RU" sz="1800" dirty="0"/>
              <a:t>АҚ </a:t>
            </a:r>
            <a:r>
              <a:rPr lang="ru-RU" sz="1800" dirty="0" err="1"/>
              <a:t>қызметінің</a:t>
            </a:r>
            <a:r>
              <a:rPr lang="ru-RU" sz="1800" dirty="0"/>
              <a:t> </a:t>
            </a:r>
            <a:r>
              <a:rPr lang="ru-RU" sz="1800" dirty="0" err="1"/>
              <a:t>тиімділік</a:t>
            </a:r>
            <a:r>
              <a:rPr lang="ru-RU" sz="1800" dirty="0"/>
              <a:t> </a:t>
            </a:r>
            <a:r>
              <a:rPr lang="ru-RU" sz="1800" dirty="0" err="1"/>
              <a:t>көрсеткіштеріне</a:t>
            </a:r>
            <a:r>
              <a:rPr lang="ru-RU" sz="1800" dirty="0"/>
              <a:t> </a:t>
            </a:r>
            <a:r>
              <a:rPr lang="ru-RU" sz="1800" dirty="0" err="1"/>
              <a:t>қол</a:t>
            </a:r>
            <a:r>
              <a:rPr lang="ru-RU" sz="1800" dirty="0"/>
              <a:t> </a:t>
            </a:r>
            <a:r>
              <a:rPr lang="ru-RU" sz="1800" dirty="0" err="1"/>
              <a:t>жеткізу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реттелетін</a:t>
            </a:r>
            <a:r>
              <a:rPr lang="ru-RU" sz="1800" dirty="0"/>
              <a:t> </a:t>
            </a:r>
            <a:r>
              <a:rPr lang="ru-RU" sz="1800" dirty="0" err="1"/>
              <a:t>қызметтердің</a:t>
            </a:r>
            <a:r>
              <a:rPr lang="ru-RU" sz="1800" dirty="0"/>
              <a:t> </a:t>
            </a:r>
            <a:r>
              <a:rPr lang="ru-RU" sz="1800" dirty="0" err="1"/>
              <a:t>сапасы</a:t>
            </a:r>
            <a:r>
              <a:rPr lang="ru-RU" sz="1800" dirty="0"/>
              <a:t> мен </a:t>
            </a:r>
            <a:r>
              <a:rPr lang="ru-RU" sz="1800" dirty="0" err="1"/>
              <a:t>сенімділігі</a:t>
            </a:r>
            <a:r>
              <a:rPr lang="ru-RU" sz="1800" dirty="0"/>
              <a:t> </a:t>
            </a:r>
            <a:r>
              <a:rPr lang="ru-RU" sz="1800" dirty="0" err="1"/>
              <a:t>көрсеткіштерінің</a:t>
            </a:r>
            <a:r>
              <a:rPr lang="ru-RU" sz="1800" dirty="0"/>
              <a:t> </a:t>
            </a:r>
            <a:r>
              <a:rPr lang="ru-RU" sz="1800" dirty="0" err="1"/>
              <a:t>сақталуы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бекітілген</a:t>
            </a:r>
            <a:r>
              <a:rPr lang="ru-RU" sz="1800" dirty="0"/>
              <a:t> </a:t>
            </a:r>
            <a:r>
              <a:rPr lang="ru-RU" sz="1800" dirty="0" err="1"/>
              <a:t>тарифтік</a:t>
            </a:r>
            <a:r>
              <a:rPr lang="ru-RU" sz="1800" dirty="0"/>
              <a:t> </a:t>
            </a:r>
            <a:r>
              <a:rPr lang="ru-RU" sz="1800" dirty="0" err="1"/>
              <a:t>сметаның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инвестициялық</a:t>
            </a:r>
            <a:r>
              <a:rPr lang="ru-RU" sz="1800" dirty="0"/>
              <a:t> </a:t>
            </a:r>
            <a:r>
              <a:rPr lang="ru-RU" sz="1800" dirty="0" err="1"/>
              <a:t>бағдарламаның</a:t>
            </a:r>
            <a:r>
              <a:rPr lang="ru-RU" sz="1800" dirty="0"/>
              <a:t> </a:t>
            </a:r>
            <a:r>
              <a:rPr lang="ru-RU" sz="1800" dirty="0" err="1"/>
              <a:t>орындалуы</a:t>
            </a:r>
            <a:r>
              <a:rPr lang="ru-RU" sz="1800" dirty="0"/>
              <a:t> </a:t>
            </a:r>
            <a:r>
              <a:rPr lang="ru-RU" sz="1800" dirty="0" err="1"/>
              <a:t>туралы</a:t>
            </a:r>
            <a:r>
              <a:rPr lang="ru-RU" sz="1800" dirty="0"/>
              <a:t> 2025 </a:t>
            </a:r>
            <a:r>
              <a:rPr lang="ru-RU" sz="1800" dirty="0" err="1"/>
              <a:t>жылғы</a:t>
            </a:r>
            <a:r>
              <a:rPr lang="ru-RU" sz="1800" dirty="0"/>
              <a:t> 1 </a:t>
            </a:r>
            <a:r>
              <a:rPr lang="ru-RU" sz="1800" dirty="0" err="1"/>
              <a:t>жартыжылдықтың</a:t>
            </a:r>
            <a:r>
              <a:rPr lang="ru-RU" sz="1800" dirty="0"/>
              <a:t> </a:t>
            </a:r>
            <a:r>
              <a:rPr lang="ru-RU" sz="1800" dirty="0" err="1"/>
              <a:t>қорытындысы</a:t>
            </a:r>
            <a:r>
              <a:rPr lang="ru-RU" sz="1800" dirty="0"/>
              <a:t> </a:t>
            </a:r>
            <a:r>
              <a:rPr lang="ru-RU" sz="1800" dirty="0" err="1"/>
              <a:t>бойынша</a:t>
            </a:r>
            <a:r>
              <a:rPr lang="ru-RU" sz="1800" dirty="0"/>
              <a:t> </a:t>
            </a:r>
            <a:r>
              <a:rPr lang="ru-RU" sz="1800" dirty="0" err="1"/>
              <a:t>есеп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6078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08" name="Слайд think-cell" r:id="rId16" imgW="594" imgH="595" progId="TCLayout.ActiveDocument.1">
                  <p:embed/>
                </p:oleObj>
              </mc:Choice>
              <mc:Fallback>
                <p:oleObj name="Слайд think-cell" r:id="rId1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0" dirty="0" smtClean="0">
                <a:solidFill>
                  <a:schemeClr val="accent1"/>
                </a:solidFill>
              </a:rPr>
              <a:t/>
            </a:r>
            <a:br>
              <a:rPr lang="en-US" b="0" dirty="0" smtClean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перспективалары</a:t>
            </a:r>
            <a:r>
              <a:rPr lang="ru-RU" dirty="0"/>
              <a:t> (даму </a:t>
            </a:r>
            <a:r>
              <a:rPr lang="ru-RU" dirty="0" err="1"/>
              <a:t>жоспарлары</a:t>
            </a:r>
            <a:r>
              <a:rPr lang="ru-RU" dirty="0"/>
              <a:t>),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тарифтердің</a:t>
            </a:r>
            <a:r>
              <a:rPr lang="ru-RU" dirty="0"/>
              <a:t> </a:t>
            </a:r>
            <a:r>
              <a:rPr lang="ru-RU" dirty="0" err="1"/>
              <a:t>ықтимал</a:t>
            </a:r>
            <a:r>
              <a:rPr lang="ru-RU" dirty="0"/>
              <a:t> </a:t>
            </a:r>
            <a:r>
              <a:rPr lang="ru-RU" dirty="0" err="1"/>
              <a:t>өзгерістері</a:t>
            </a:r>
            <a:r>
              <a:rPr lang="ru-RU" b="0" dirty="0" smtClean="0">
                <a:solidFill>
                  <a:schemeClr val="accent1"/>
                </a:solidFill>
              </a:rPr>
              <a:t>                                              </a:t>
            </a:r>
            <a:r>
              <a:rPr lang="ru-RU" b="0" dirty="0">
                <a:solidFill>
                  <a:schemeClr val="accent1"/>
                </a:solidFill>
              </a:rPr>
              <a:t/>
            </a:r>
            <a:br>
              <a:rPr lang="ru-RU" b="0" dirty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 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Abgerundetes Rechteck 109"/>
          <p:cNvSpPr/>
          <p:nvPr/>
        </p:nvSpPr>
        <p:spPr>
          <a:xfrm>
            <a:off x="317501" y="1644650"/>
            <a:ext cx="1571625" cy="1490663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Тариф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/>
              <a:t>(</a:t>
            </a:r>
            <a:r>
              <a:rPr lang="ru-RU" sz="1200" dirty="0" err="1"/>
              <a:t>уәкілетті</a:t>
            </a:r>
            <a:r>
              <a:rPr lang="ru-RU" sz="1200" dirty="0"/>
              <a:t> орган </a:t>
            </a:r>
            <a:r>
              <a:rPr lang="ru-RU" sz="1200" dirty="0" err="1"/>
              <a:t>бекіткен</a:t>
            </a:r>
            <a:r>
              <a:rPr lang="ru-RU" sz="1200" dirty="0"/>
              <a:t>)</a:t>
            </a:r>
            <a:endParaRPr lang="en-GB" sz="1600" b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0" name="Abgerundetes Rechteck 109"/>
          <p:cNvSpPr>
            <a:spLocks/>
          </p:cNvSpPr>
          <p:nvPr/>
        </p:nvSpPr>
        <p:spPr>
          <a:xfrm>
            <a:off x="317501" y="3779838"/>
            <a:ext cx="1571625" cy="1327150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chemeClr val="dk1"/>
                </a:solidFill>
                <a:cs typeface="Arial" pitchFamily="34" charset="0"/>
              </a:rPr>
              <a:t>Инвестициялар</a:t>
            </a:r>
            <a:endParaRPr lang="ru-RU" sz="1600" b="1" dirty="0" smtClean="0">
              <a:solidFill>
                <a:schemeClr val="dk1"/>
              </a:solidFill>
              <a:cs typeface="Arial" pitchFamily="34" charset="0"/>
            </a:endParaRP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/>
              <a:t>(</a:t>
            </a:r>
            <a:r>
              <a:rPr lang="ru-RU" sz="1200" dirty="0" err="1"/>
              <a:t>уәкілетті</a:t>
            </a:r>
            <a:r>
              <a:rPr lang="ru-RU" sz="1200" dirty="0"/>
              <a:t> орган </a:t>
            </a:r>
            <a:r>
              <a:rPr lang="ru-RU" sz="1200" dirty="0" err="1"/>
              <a:t>бекіткен</a:t>
            </a:r>
            <a:r>
              <a:rPr lang="ru-RU" sz="1200" dirty="0"/>
              <a:t>)</a:t>
            </a:r>
            <a:endParaRPr lang="en-GB" sz="1600" b="1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11" name="Straight Connector 418"/>
          <p:cNvCxnSpPr/>
          <p:nvPr/>
        </p:nvCxnSpPr>
        <p:spPr>
          <a:xfrm>
            <a:off x="236708" y="3394075"/>
            <a:ext cx="7884000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46604855"/>
              </p:ext>
            </p:extLst>
          </p:nvPr>
        </p:nvGraphicFramePr>
        <p:xfrm>
          <a:off x="2607224" y="1580356"/>
          <a:ext cx="3190875" cy="161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6" name="Прямоугольник 15"/>
          <p:cNvSpPr/>
          <p:nvPr>
            <p:custDataLst>
              <p:tags r:id="rId4"/>
            </p:custDataLst>
          </p:nvPr>
        </p:nvSpPr>
        <p:spPr bwMode="auto">
          <a:xfrm>
            <a:off x="3027363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5"/>
            </p:custDataLst>
          </p:nvPr>
        </p:nvSpPr>
        <p:spPr bwMode="auto">
          <a:xfrm>
            <a:off x="4037013" y="3030538"/>
            <a:ext cx="521738" cy="317499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EA12C30-FA4E-4C9E-99E3-962D1B826EE3}" type="datetime'''''''2''''''''0''''''''''''''2''5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r>
              <a:rPr lang="ru-RU" altLang="en-US" sz="900" dirty="0" smtClean="0">
                <a:solidFill>
                  <a:schemeClr val="tx1"/>
                </a:solidFill>
              </a:rPr>
              <a:t>,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2 полугодие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6"/>
            </p:custDataLst>
          </p:nvPr>
        </p:nvSpPr>
        <p:spPr bwMode="auto">
          <a:xfrm>
            <a:off x="4845753" y="3030538"/>
            <a:ext cx="466022" cy="215106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80967A1-0986-4695-8A24-7C08D1864157}" type="datetime'''''2''''''''''''''''''''''''''0''''2''''6''''''''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7"/>
            </p:custDataLst>
          </p:nvPr>
        </p:nvSpPr>
        <p:spPr bwMode="auto">
          <a:xfrm>
            <a:off x="6272213" y="1693863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8"/>
            </p:custDataLst>
          </p:nvPr>
        </p:nvSpPr>
        <p:spPr bwMode="auto">
          <a:xfrm>
            <a:off x="6483350" y="1690688"/>
            <a:ext cx="5588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900" dirty="0" err="1">
                <a:solidFill>
                  <a:schemeClr val="tx1"/>
                </a:solidFill>
              </a:rPr>
              <a:t>теңге</a:t>
            </a:r>
            <a:r>
              <a:rPr lang="ru-RU" sz="900" dirty="0">
                <a:solidFill>
                  <a:schemeClr val="tx1"/>
                </a:solidFill>
              </a:rPr>
              <a:t> / Гкал</a:t>
            </a:r>
          </a:p>
        </p:txBody>
      </p:sp>
      <p:graphicFrame>
        <p:nvGraphicFramePr>
          <p:cNvPr id="42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941144633"/>
              </p:ext>
            </p:extLst>
          </p:nvPr>
        </p:nvGraphicFramePr>
        <p:xfrm>
          <a:off x="2427377" y="3515431"/>
          <a:ext cx="3190875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3" name="Прямоугольник 22"/>
          <p:cNvSpPr/>
          <p:nvPr>
            <p:custDataLst>
              <p:tags r:id="rId10"/>
            </p:custDataLst>
          </p:nvPr>
        </p:nvSpPr>
        <p:spPr bwMode="auto">
          <a:xfrm>
            <a:off x="302736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11"/>
            </p:custDataLst>
          </p:nvPr>
        </p:nvSpPr>
        <p:spPr bwMode="auto">
          <a:xfrm>
            <a:off x="403701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1379746-B7D0-45E8-839B-2209530F632A}" type="datetime'''''''''''2''''''0''2''''5''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2"/>
            </p:custDataLst>
          </p:nvPr>
        </p:nvSpPr>
        <p:spPr bwMode="auto">
          <a:xfrm>
            <a:off x="5045075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7787A8-3D47-46E9-B338-A7C141FCAFAF}" type="datetime'''''''''''''''''''''''2''''''''''''''0''''''''2''''''6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13"/>
            </p:custDataLst>
          </p:nvPr>
        </p:nvSpPr>
        <p:spPr bwMode="auto">
          <a:xfrm>
            <a:off x="6273800" y="3829050"/>
            <a:ext cx="160338" cy="120650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4"/>
            </p:custDataLst>
          </p:nvPr>
        </p:nvSpPr>
        <p:spPr bwMode="auto">
          <a:xfrm>
            <a:off x="6484938" y="3825875"/>
            <a:ext cx="557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tx1"/>
                </a:solidFill>
              </a:rPr>
              <a:t>млн. </a:t>
            </a:r>
            <a:r>
              <a:rPr lang="ru-RU" sz="900" dirty="0" err="1">
                <a:solidFill>
                  <a:schemeClr val="tx1"/>
                </a:solidFill>
              </a:rPr>
              <a:t>теңге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Freeform 140"/>
          <p:cNvSpPr/>
          <p:nvPr/>
        </p:nvSpPr>
        <p:spPr>
          <a:xfrm>
            <a:off x="7778333" y="1220788"/>
            <a:ext cx="3911358" cy="4600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 err="1">
                <a:solidFill>
                  <a:schemeClr val="accent1"/>
                </a:solidFill>
              </a:rPr>
              <a:t>Іс-шараларды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орындау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қамтиды</a:t>
            </a:r>
            <a:r>
              <a:rPr lang="ru-RU" sz="1600" dirty="0" smtClean="0">
                <a:solidFill>
                  <a:schemeClr val="accent1"/>
                </a:solidFill>
              </a:rPr>
              <a:t>: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065335" y="1846263"/>
            <a:ext cx="3736033" cy="3783013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dirty="0" err="1"/>
              <a:t>жылу</a:t>
            </a:r>
            <a:r>
              <a:rPr lang="ru-RU" sz="1600" dirty="0"/>
              <a:t> </a:t>
            </a:r>
            <a:r>
              <a:rPr lang="ru-RU" sz="1600" dirty="0" err="1"/>
              <a:t>энергиясын</a:t>
            </a:r>
            <a:r>
              <a:rPr lang="ru-RU" sz="1600" dirty="0"/>
              <a:t> </a:t>
            </a:r>
            <a:r>
              <a:rPr lang="ru-RU" sz="1600" dirty="0" err="1"/>
              <a:t>өндіру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қызметтерді</a:t>
            </a:r>
            <a:r>
              <a:rPr lang="ru-RU" sz="1600" dirty="0"/>
              <a:t> </a:t>
            </a:r>
            <a:r>
              <a:rPr lang="ru-RU" sz="1600" dirty="0" err="1"/>
              <a:t>үздіксіз</a:t>
            </a:r>
            <a:r>
              <a:rPr lang="ru-RU" sz="1600" dirty="0"/>
              <a:t> </a:t>
            </a:r>
            <a:r>
              <a:rPr lang="ru-RU" sz="1600" dirty="0" err="1"/>
              <a:t>көрсетуді</a:t>
            </a:r>
            <a:r>
              <a:rPr lang="ru-RU" sz="1600" dirty="0"/>
              <a:t> </a:t>
            </a:r>
            <a:r>
              <a:rPr lang="ru-RU" sz="1600" dirty="0" err="1"/>
              <a:t>қамтамасыз</a:t>
            </a:r>
            <a:r>
              <a:rPr lang="ru-RU" sz="1600" dirty="0"/>
              <a:t> </a:t>
            </a:r>
            <a:r>
              <a:rPr lang="ru-RU" sz="1600" dirty="0" err="1"/>
              <a:t>етуге</a:t>
            </a:r>
            <a:r>
              <a:rPr lang="ru-RU" sz="1600" dirty="0"/>
              <a:t> </a:t>
            </a:r>
            <a:r>
              <a:rPr lang="ru-RU" sz="1600" dirty="0" err="1"/>
              <a:t>болатын</a:t>
            </a:r>
            <a:r>
              <a:rPr lang="ru-RU" sz="1600" dirty="0"/>
              <a:t> </a:t>
            </a:r>
            <a:r>
              <a:rPr lang="ru-RU" sz="1600" dirty="0" err="1"/>
              <a:t>негізгі</a:t>
            </a:r>
            <a:r>
              <a:rPr lang="ru-RU" sz="1600" dirty="0"/>
              <a:t> </a:t>
            </a:r>
            <a:r>
              <a:rPr lang="ru-RU" sz="1600" dirty="0" err="1"/>
              <a:t>жабдықты</a:t>
            </a:r>
            <a:r>
              <a:rPr lang="ru-RU" sz="1600" dirty="0"/>
              <a:t> </a:t>
            </a:r>
            <a:r>
              <a:rPr lang="ru-RU" sz="1600" dirty="0" err="1"/>
              <a:t>техникалық</a:t>
            </a:r>
            <a:r>
              <a:rPr lang="ru-RU" sz="1600" dirty="0"/>
              <a:t> </a:t>
            </a:r>
            <a:r>
              <a:rPr lang="ru-RU" sz="1600" dirty="0" err="1"/>
              <a:t>жарамды</a:t>
            </a:r>
            <a:r>
              <a:rPr lang="ru-RU" sz="1600" dirty="0"/>
              <a:t> </a:t>
            </a:r>
            <a:r>
              <a:rPr lang="ru-RU" sz="1600" dirty="0" err="1"/>
              <a:t>күйде</a:t>
            </a:r>
            <a:r>
              <a:rPr lang="ru-RU" sz="1600" dirty="0"/>
              <a:t> </a:t>
            </a:r>
            <a:r>
              <a:rPr lang="ru-RU" sz="1600" dirty="0" err="1"/>
              <a:t>ұстауды</a:t>
            </a:r>
            <a:r>
              <a:rPr lang="ru-RU" sz="1600" dirty="0"/>
              <a:t> </a:t>
            </a:r>
            <a:r>
              <a:rPr lang="ru-RU" sz="1600" dirty="0" err="1"/>
              <a:t>қамтамасыз</a:t>
            </a:r>
            <a:r>
              <a:rPr lang="ru-RU" sz="1600" dirty="0"/>
              <a:t> </a:t>
            </a:r>
            <a:r>
              <a:rPr lang="ru-RU" sz="1600" dirty="0" err="1"/>
              <a:t>ету</a:t>
            </a:r>
            <a:r>
              <a:rPr lang="ru-RU" sz="1600" dirty="0" smtClean="0"/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dirty="0" err="1"/>
              <a:t>төтенше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ru-RU" sz="1600" dirty="0" err="1"/>
              <a:t>күтпеген</a:t>
            </a:r>
            <a:r>
              <a:rPr lang="ru-RU" sz="1600" dirty="0"/>
              <a:t> </a:t>
            </a:r>
            <a:r>
              <a:rPr lang="ru-RU" sz="1600" dirty="0" err="1"/>
              <a:t>жағдайларды</a:t>
            </a:r>
            <a:r>
              <a:rPr lang="ru-RU" sz="1600" dirty="0"/>
              <a:t> </a:t>
            </a:r>
            <a:r>
              <a:rPr lang="ru-RU" sz="1600" dirty="0" err="1"/>
              <a:t>жоюға</a:t>
            </a:r>
            <a:r>
              <a:rPr lang="ru-RU" sz="1600" dirty="0"/>
              <a:t> </a:t>
            </a:r>
            <a:r>
              <a:rPr lang="ru-RU" sz="1600" dirty="0" err="1"/>
              <a:t>үнемі</a:t>
            </a:r>
            <a:r>
              <a:rPr lang="ru-RU" sz="1600" dirty="0"/>
              <a:t> </a:t>
            </a:r>
            <a:r>
              <a:rPr lang="ru-RU" sz="1600" dirty="0" err="1"/>
              <a:t>дайын</a:t>
            </a:r>
            <a:r>
              <a:rPr lang="ru-RU" sz="1600" dirty="0"/>
              <a:t> болу; </a:t>
            </a:r>
            <a:endParaRPr lang="ru-RU" sz="1600" dirty="0" smtClean="0"/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err="1" smtClean="0"/>
              <a:t>жабдықтың</a:t>
            </a:r>
            <a:r>
              <a:rPr lang="ru-RU" sz="1600" dirty="0" smtClean="0"/>
              <a:t> </a:t>
            </a:r>
            <a:r>
              <a:rPr lang="ru-RU" sz="1600" dirty="0" err="1"/>
              <a:t>тиімділігін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ұсынылатын</a:t>
            </a:r>
            <a:r>
              <a:rPr lang="ru-RU" sz="1600" dirty="0"/>
              <a:t> </a:t>
            </a:r>
            <a:r>
              <a:rPr lang="ru-RU" sz="1600" dirty="0" err="1"/>
              <a:t>реттелетін</a:t>
            </a:r>
            <a:r>
              <a:rPr lang="ru-RU" sz="1600" dirty="0"/>
              <a:t> </a:t>
            </a:r>
            <a:r>
              <a:rPr lang="ru-RU" sz="1600" dirty="0" err="1"/>
              <a:t>қызметтердің</a:t>
            </a:r>
            <a:r>
              <a:rPr lang="ru-RU" sz="1600" dirty="0"/>
              <a:t> </a:t>
            </a:r>
            <a:r>
              <a:rPr lang="ru-RU" sz="1600" dirty="0" err="1"/>
              <a:t>сапасын</a:t>
            </a:r>
            <a:r>
              <a:rPr lang="ru-RU" sz="1600" dirty="0"/>
              <a:t> </a:t>
            </a:r>
            <a:r>
              <a:rPr lang="ru-RU" sz="1600" dirty="0" err="1"/>
              <a:t>арттыру</a:t>
            </a:r>
            <a:endParaRPr lang="ru-RU" sz="1600" dirty="0"/>
          </a:p>
        </p:txBody>
      </p:sp>
      <p:grpSp>
        <p:nvGrpSpPr>
          <p:cNvPr id="53" name="Group 37"/>
          <p:cNvGrpSpPr/>
          <p:nvPr/>
        </p:nvGrpSpPr>
        <p:grpSpPr>
          <a:xfrm>
            <a:off x="7494076" y="1827213"/>
            <a:ext cx="172580" cy="3051175"/>
            <a:chOff x="10288826" y="2803525"/>
            <a:chExt cx="172580" cy="3051175"/>
          </a:xfrm>
        </p:grpSpPr>
        <p:grpSp>
          <p:nvGrpSpPr>
            <p:cNvPr id="54" name="Group 20"/>
            <p:cNvGrpSpPr/>
            <p:nvPr/>
          </p:nvGrpSpPr>
          <p:grpSpPr>
            <a:xfrm>
              <a:off x="10288826" y="4094462"/>
              <a:ext cx="172580" cy="469699"/>
              <a:chOff x="3531025" y="4266495"/>
              <a:chExt cx="392739" cy="823525"/>
            </a:xfrm>
          </p:grpSpPr>
          <p:sp>
            <p:nvSpPr>
              <p:cNvPr id="57" name="Freeform 21"/>
              <p:cNvSpPr/>
              <p:nvPr/>
            </p:nvSpPr>
            <p:spPr>
              <a:xfrm>
                <a:off x="3635800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Freeform 23"/>
              <p:cNvSpPr/>
              <p:nvPr/>
            </p:nvSpPr>
            <p:spPr>
              <a:xfrm>
                <a:off x="3531025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5" name="Прямая соединительная линия 5"/>
            <p:cNvCxnSpPr/>
            <p:nvPr/>
          </p:nvCxnSpPr>
          <p:spPr>
            <a:xfrm>
              <a:off x="10311014" y="2803525"/>
              <a:ext cx="0" cy="113504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Прямая соединительная линия 6"/>
            <p:cNvCxnSpPr/>
            <p:nvPr/>
          </p:nvCxnSpPr>
          <p:spPr>
            <a:xfrm>
              <a:off x="10311014" y="4720051"/>
              <a:ext cx="0" cy="113464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3027363" y="2997995"/>
            <a:ext cx="897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EA12C30-FA4E-4C9E-99E3-962D1B826EE3}" type="datetime'''''''2''''''''0''''''''''''''2''5'''''''''''''''''''''">
              <a:rPr lang="ru-RU" altLang="en-US" sz="9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2025</a:t>
            </a:fld>
            <a:r>
              <a:rPr lang="ru-RU" altLang="en-US" sz="900" dirty="0" smtClean="0"/>
              <a:t>,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/>
              <a:t>1 полугодие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626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99" y="0"/>
            <a:ext cx="10582275" cy="704850"/>
          </a:xfrm>
        </p:spPr>
        <p:txBody>
          <a:bodyPr/>
          <a:lstStyle/>
          <a:p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– </a:t>
            </a:r>
            <a:r>
              <a:rPr lang="ru-RU" dirty="0" err="1"/>
              <a:t>тарату</a:t>
            </a:r>
            <a:r>
              <a:rPr lang="ru-RU" dirty="0"/>
              <a:t> </a:t>
            </a:r>
            <a:r>
              <a:rPr lang="ru-RU" dirty="0" err="1"/>
              <a:t>желілері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су беру (</a:t>
            </a:r>
            <a:r>
              <a:rPr lang="ru-RU" dirty="0" err="1"/>
              <a:t>қуаты</a:t>
            </a:r>
            <a:r>
              <a:rPr lang="ru-RU" dirty="0"/>
              <a:t> аз)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7499" y="951345"/>
            <a:ext cx="11633074" cy="5779656"/>
          </a:xfrm>
        </p:spPr>
        <p:txBody>
          <a:bodyPr/>
          <a:lstStyle/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1. </a:t>
            </a:r>
            <a:r>
              <a:rPr lang="ru-RU" sz="1400" b="1" dirty="0" err="1" smtClean="0"/>
              <a:t>Бекітілген</a:t>
            </a:r>
            <a:r>
              <a:rPr lang="ru-RU" sz="1400" b="1" dirty="0" smtClean="0"/>
              <a:t> </a:t>
            </a:r>
            <a:r>
              <a:rPr lang="ru-RU" sz="1400" b="1" dirty="0" err="1"/>
              <a:t>инвестициялық</a:t>
            </a:r>
            <a:r>
              <a:rPr lang="ru-RU" sz="1400" b="1" dirty="0"/>
              <a:t> </a:t>
            </a:r>
            <a:r>
              <a:rPr lang="ru-RU" sz="1400" b="1" dirty="0" err="1"/>
              <a:t>бағдарламаның</a:t>
            </a:r>
            <a:r>
              <a:rPr lang="ru-RU" sz="1400" b="1" dirty="0"/>
              <a:t> </a:t>
            </a:r>
            <a:r>
              <a:rPr lang="ru-RU" sz="1400" b="1" dirty="0" err="1"/>
              <a:t>орындалуы</a:t>
            </a:r>
            <a:r>
              <a:rPr lang="ru-RU" sz="1400" b="1" dirty="0"/>
              <a:t> </a:t>
            </a:r>
            <a:r>
              <a:rPr lang="ru-RU" sz="1400" b="1" dirty="0" err="1"/>
              <a:t>туралы</a:t>
            </a:r>
            <a:r>
              <a:rPr lang="ru-RU" sz="1400" b="1" dirty="0"/>
              <a:t> </a:t>
            </a:r>
            <a:r>
              <a:rPr lang="ru-RU" sz="1400" b="1" dirty="0" err="1"/>
              <a:t>ақпарат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err="1" smtClean="0"/>
              <a:t>Инвестициялық</a:t>
            </a:r>
            <a:r>
              <a:rPr lang="ru-RU" sz="1400" dirty="0" smtClean="0"/>
              <a:t> </a:t>
            </a:r>
            <a:r>
              <a:rPr lang="ru-RU" sz="1400" dirty="0" err="1"/>
              <a:t>бағдарламаны</a:t>
            </a:r>
            <a:r>
              <a:rPr lang="ru-RU" sz="1400" dirty="0"/>
              <a:t> </a:t>
            </a:r>
            <a:r>
              <a:rPr lang="ru-RU" sz="1400" dirty="0" err="1"/>
              <a:t>уәкілетті</a:t>
            </a:r>
            <a:r>
              <a:rPr lang="ru-RU" sz="1400" dirty="0"/>
              <a:t> орган </a:t>
            </a:r>
            <a:r>
              <a:rPr lang="ru-RU" sz="1400" dirty="0" err="1"/>
              <a:t>бекіткен</a:t>
            </a:r>
            <a:r>
              <a:rPr lang="ru-RU" sz="1400" dirty="0"/>
              <a:t> </a:t>
            </a:r>
            <a:r>
              <a:rPr lang="ru-RU" sz="1400" dirty="0" err="1"/>
              <a:t>жоқ</a:t>
            </a:r>
            <a:r>
              <a:rPr lang="ru-RU" sz="1400" dirty="0"/>
              <a:t>. 2025 </a:t>
            </a:r>
            <a:r>
              <a:rPr lang="ru-RU" sz="1400" dirty="0" err="1"/>
              <a:t>жылдың</a:t>
            </a:r>
            <a:r>
              <a:rPr lang="ru-RU" sz="1400" dirty="0"/>
              <a:t> 1 </a:t>
            </a:r>
            <a:r>
              <a:rPr lang="ru-RU" sz="1400" dirty="0" err="1"/>
              <a:t>жартыжылдығында</a:t>
            </a:r>
            <a:r>
              <a:rPr lang="ru-RU" sz="1400" dirty="0"/>
              <a:t> </a:t>
            </a:r>
            <a:r>
              <a:rPr lang="ru-RU" sz="1400" dirty="0" err="1"/>
              <a:t>реттеліп</a:t>
            </a:r>
            <a:r>
              <a:rPr lang="ru-RU" sz="1400" dirty="0"/>
              <a:t> </a:t>
            </a:r>
            <a:r>
              <a:rPr lang="ru-RU" sz="1400" dirty="0" err="1"/>
              <a:t>көрсетілетін</a:t>
            </a:r>
            <a:r>
              <a:rPr lang="ru-RU" sz="1400" dirty="0"/>
              <a:t> </a:t>
            </a:r>
            <a:r>
              <a:rPr lang="ru-RU" sz="1400" dirty="0" err="1"/>
              <a:t>қызметті</a:t>
            </a:r>
            <a:r>
              <a:rPr lang="ru-RU" sz="1400" dirty="0"/>
              <a:t> </a:t>
            </a:r>
            <a:r>
              <a:rPr lang="ru-RU" sz="1400" dirty="0" err="1"/>
              <a:t>көрсету</a:t>
            </a:r>
            <a:r>
              <a:rPr lang="ru-RU" sz="1400" dirty="0"/>
              <a:t> </a:t>
            </a:r>
            <a:r>
              <a:rPr lang="ru-RU" sz="1400" dirty="0" err="1"/>
              <a:t>кезінде</a:t>
            </a:r>
            <a:r>
              <a:rPr lang="ru-RU" sz="1400" dirty="0"/>
              <a:t> </a:t>
            </a:r>
            <a:r>
              <a:rPr lang="ru-RU" sz="1400" dirty="0" err="1"/>
              <a:t>тартылған</a:t>
            </a:r>
            <a:r>
              <a:rPr lang="ru-RU" sz="1400" dirty="0"/>
              <a:t> </a:t>
            </a:r>
            <a:r>
              <a:rPr lang="ru-RU" sz="1400" dirty="0" err="1"/>
              <a:t>негізгі</a:t>
            </a:r>
            <a:r>
              <a:rPr lang="ru-RU" sz="1400" dirty="0"/>
              <a:t> </a:t>
            </a:r>
            <a:r>
              <a:rPr lang="ru-RU" sz="1400" dirty="0" err="1"/>
              <a:t>құралдар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амортизациялық</a:t>
            </a:r>
            <a:r>
              <a:rPr lang="ru-RU" sz="1400" dirty="0"/>
              <a:t> </a:t>
            </a:r>
            <a:r>
              <a:rPr lang="ru-RU" sz="1400" dirty="0" err="1"/>
              <a:t>аударымдардың</a:t>
            </a:r>
            <a:r>
              <a:rPr lang="ru-RU" sz="1400" dirty="0"/>
              <a:t> </a:t>
            </a:r>
            <a:r>
              <a:rPr lang="ru-RU" sz="1400" dirty="0" err="1"/>
              <a:t>нақты</a:t>
            </a:r>
            <a:r>
              <a:rPr lang="ru-RU" sz="1400" dirty="0"/>
              <a:t> </a:t>
            </a:r>
            <a:r>
              <a:rPr lang="ru-RU" sz="1400" dirty="0" err="1"/>
              <a:t>сомасы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accent1"/>
                </a:solidFill>
              </a:rPr>
              <a:t>4 882,99 </a:t>
            </a:r>
            <a:r>
              <a:rPr lang="ru-RU" sz="1400" dirty="0" err="1"/>
              <a:t>мың</a:t>
            </a:r>
            <a:r>
              <a:rPr lang="ru-RU" sz="1400" dirty="0"/>
              <a:t> </a:t>
            </a:r>
            <a:r>
              <a:rPr lang="ru-RU" sz="1400" dirty="0" err="1"/>
              <a:t>теңгені</a:t>
            </a:r>
            <a:r>
              <a:rPr lang="ru-RU" sz="1400" dirty="0"/>
              <a:t> </a:t>
            </a:r>
            <a:r>
              <a:rPr lang="ru-RU" sz="1400" dirty="0" err="1"/>
              <a:t>құрады</a:t>
            </a:r>
            <a:r>
              <a:rPr lang="ru-RU" sz="1400" dirty="0"/>
              <a:t>. </a:t>
            </a: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тарифтік</a:t>
            </a:r>
            <a:r>
              <a:rPr lang="ru-RU" sz="1400" dirty="0"/>
              <a:t> </a:t>
            </a:r>
            <a:r>
              <a:rPr lang="ru-RU" sz="1400" dirty="0" err="1"/>
              <a:t>сметада</a:t>
            </a:r>
            <a:r>
              <a:rPr lang="ru-RU" sz="1400" dirty="0"/>
              <a:t> 5 955 </a:t>
            </a:r>
            <a:r>
              <a:rPr lang="ru-RU" sz="1400" dirty="0" err="1"/>
              <a:t>мың</a:t>
            </a:r>
            <a:r>
              <a:rPr lang="ru-RU" sz="1400" dirty="0"/>
              <a:t> </a:t>
            </a:r>
            <a:r>
              <a:rPr lang="ru-RU" sz="1400" dirty="0" err="1"/>
              <a:t>теңге</a:t>
            </a:r>
            <a:r>
              <a:rPr lang="ru-RU" sz="1400" dirty="0"/>
              <a:t> </a:t>
            </a:r>
            <a:r>
              <a:rPr lang="ru-RU" sz="1400" dirty="0" err="1"/>
              <a:t>мөлшерінде</a:t>
            </a:r>
            <a:r>
              <a:rPr lang="ru-RU" sz="1400" dirty="0"/>
              <a:t> </a:t>
            </a:r>
            <a:r>
              <a:rPr lang="ru-RU" sz="1400" dirty="0" err="1"/>
              <a:t>амортизациялық</a:t>
            </a:r>
            <a:r>
              <a:rPr lang="ru-RU" sz="1400" dirty="0"/>
              <a:t> </a:t>
            </a:r>
            <a:r>
              <a:rPr lang="ru-RU" sz="1400" dirty="0" err="1"/>
              <a:t>аударымдар</a:t>
            </a:r>
            <a:r>
              <a:rPr lang="ru-RU" sz="1400" dirty="0"/>
              <a:t> </a:t>
            </a:r>
            <a:r>
              <a:rPr lang="ru-RU" sz="1400" dirty="0" err="1"/>
              <a:t>сомасы</a:t>
            </a:r>
            <a:r>
              <a:rPr lang="ru-RU" sz="1400" dirty="0"/>
              <a:t> </a:t>
            </a:r>
            <a:r>
              <a:rPr lang="ru-RU" sz="1400" dirty="0" err="1"/>
              <a:t>көзделген</a:t>
            </a:r>
            <a:r>
              <a:rPr lang="ru-RU" sz="1400" dirty="0"/>
              <a:t>. </a:t>
            </a: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тарифтік</a:t>
            </a:r>
            <a:r>
              <a:rPr lang="ru-RU" sz="1400" dirty="0"/>
              <a:t> </a:t>
            </a:r>
            <a:r>
              <a:rPr lang="ru-RU" sz="1400" dirty="0" err="1"/>
              <a:t>сметада</a:t>
            </a:r>
            <a:r>
              <a:rPr lang="ru-RU" sz="1400" dirty="0"/>
              <a:t> </a:t>
            </a:r>
            <a:r>
              <a:rPr lang="ru-RU" sz="1400" dirty="0" err="1"/>
              <a:t>көзделген</a:t>
            </a:r>
            <a:r>
              <a:rPr lang="ru-RU" sz="1400" dirty="0"/>
              <a:t> </a:t>
            </a:r>
            <a:r>
              <a:rPr lang="ru-RU" sz="1400" dirty="0" err="1"/>
              <a:t>амортизациялық</a:t>
            </a:r>
            <a:r>
              <a:rPr lang="ru-RU" sz="1400" dirty="0"/>
              <a:t> </a:t>
            </a:r>
            <a:r>
              <a:rPr lang="ru-RU" sz="1400" dirty="0" err="1"/>
              <a:t>аударымдар</a:t>
            </a:r>
            <a:r>
              <a:rPr lang="ru-RU" sz="1400" dirty="0"/>
              <a:t> </a:t>
            </a:r>
            <a:r>
              <a:rPr lang="ru-RU" sz="1400" dirty="0" err="1"/>
              <a:t>сомасы</a:t>
            </a:r>
            <a:r>
              <a:rPr lang="ru-RU" sz="1400" dirty="0"/>
              <a:t> 2025 </a:t>
            </a:r>
            <a:r>
              <a:rPr lang="ru-RU" sz="1400" dirty="0" err="1"/>
              <a:t>жылы</a:t>
            </a:r>
            <a:r>
              <a:rPr lang="ru-RU" sz="1400" dirty="0"/>
              <a:t> </a:t>
            </a:r>
            <a:r>
              <a:rPr lang="ru-RU" sz="1400" dirty="0" err="1"/>
              <a:t>күрделі</a:t>
            </a:r>
            <a:r>
              <a:rPr lang="ru-RU" sz="1400" dirty="0"/>
              <a:t> </a:t>
            </a:r>
            <a:r>
              <a:rPr lang="ru-RU" sz="1400" dirty="0" err="1"/>
              <a:t>жөндеу</a:t>
            </a:r>
            <a:r>
              <a:rPr lang="ru-RU" sz="1400" dirty="0"/>
              <a:t> </a:t>
            </a:r>
            <a:r>
              <a:rPr lang="ru-RU" sz="1400" dirty="0" err="1"/>
              <a:t>жөніндегі</a:t>
            </a:r>
            <a:r>
              <a:rPr lang="ru-RU" sz="1400" dirty="0"/>
              <a:t> </a:t>
            </a:r>
            <a:r>
              <a:rPr lang="ru-RU" sz="1400" dirty="0" err="1"/>
              <a:t>келесі</a:t>
            </a:r>
            <a:r>
              <a:rPr lang="ru-RU" sz="1400" dirty="0"/>
              <a:t> </a:t>
            </a:r>
            <a:r>
              <a:rPr lang="ru-RU" sz="1400" dirty="0" err="1"/>
              <a:t>іс-шараларды</a:t>
            </a:r>
            <a:r>
              <a:rPr lang="ru-RU" sz="1400" dirty="0"/>
              <a:t> </a:t>
            </a:r>
            <a:r>
              <a:rPr lang="ru-RU" sz="1400" dirty="0" err="1"/>
              <a:t>орындауға</a:t>
            </a:r>
            <a:r>
              <a:rPr lang="ru-RU" sz="1400" dirty="0"/>
              <a:t> </a:t>
            </a:r>
            <a:r>
              <a:rPr lang="ru-RU" sz="1400" dirty="0" err="1"/>
              <a:t>жалпы</a:t>
            </a:r>
            <a:r>
              <a:rPr lang="ru-RU" sz="1400" dirty="0"/>
              <a:t> </a:t>
            </a:r>
            <a:r>
              <a:rPr lang="ru-RU" sz="1400" dirty="0" err="1"/>
              <a:t>сомасы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accent1"/>
                </a:solidFill>
              </a:rPr>
              <a:t>14037,58 </a:t>
            </a:r>
            <a:r>
              <a:rPr lang="ru-RU" sz="1400" dirty="0" err="1"/>
              <a:t>мың</a:t>
            </a:r>
            <a:r>
              <a:rPr lang="ru-RU" sz="1400" dirty="0"/>
              <a:t> </a:t>
            </a:r>
            <a:r>
              <a:rPr lang="ru-RU" sz="1400" dirty="0" err="1"/>
              <a:t>теңгеге</a:t>
            </a:r>
            <a:r>
              <a:rPr lang="ru-RU" sz="1400" dirty="0"/>
              <a:t> </a:t>
            </a:r>
            <a:r>
              <a:rPr lang="ru-RU" sz="1400" dirty="0" err="1"/>
              <a:t>бағытталды</a:t>
            </a:r>
            <a:r>
              <a:rPr lang="ru-RU" sz="1400" dirty="0"/>
              <a:t>: </a:t>
            </a:r>
            <a:r>
              <a:rPr lang="ru-RU" sz="1400" dirty="0" err="1"/>
              <a:t>сүзгі</a:t>
            </a:r>
            <a:r>
              <a:rPr lang="ru-RU" sz="1400" dirty="0"/>
              <a:t> </a:t>
            </a:r>
            <a:r>
              <a:rPr lang="ru-RU" sz="1400" dirty="0" err="1"/>
              <a:t>станциясының</a:t>
            </a:r>
            <a:r>
              <a:rPr lang="ru-RU" sz="1400" dirty="0"/>
              <a:t> </a:t>
            </a:r>
            <a:r>
              <a:rPr lang="ru-RU" sz="1400" dirty="0" err="1"/>
              <a:t>ғимараттары</a:t>
            </a:r>
            <a:r>
              <a:rPr lang="ru-RU" sz="1400" dirty="0"/>
              <a:t> (</a:t>
            </a:r>
            <a:r>
              <a:rPr lang="ru-RU" sz="1400" dirty="0" err="1"/>
              <a:t>ішкі</a:t>
            </a:r>
            <a:r>
              <a:rPr lang="ru-RU" sz="1400" dirty="0"/>
              <a:t> </a:t>
            </a:r>
            <a:r>
              <a:rPr lang="ru-RU" sz="1400" dirty="0" err="1"/>
              <a:t>жұмыстар</a:t>
            </a:r>
            <a:r>
              <a:rPr lang="ru-RU" sz="1400" dirty="0"/>
              <a:t>), №1 </a:t>
            </a:r>
            <a:r>
              <a:rPr lang="ru-RU" sz="1400" dirty="0" err="1"/>
              <a:t>балшық</a:t>
            </a:r>
            <a:r>
              <a:rPr lang="ru-RU" sz="1400" dirty="0"/>
              <a:t> </a:t>
            </a:r>
            <a:r>
              <a:rPr lang="ru-RU" sz="1400" dirty="0" err="1"/>
              <a:t>сорғысының</a:t>
            </a:r>
            <a:r>
              <a:rPr lang="ru-RU" sz="1400" dirty="0"/>
              <a:t> 2 №1,2,3 </a:t>
            </a:r>
            <a:r>
              <a:rPr lang="ru-RU" sz="1400" dirty="0" err="1"/>
              <a:t>сорғылары</a:t>
            </a:r>
            <a:r>
              <a:rPr lang="ru-RU" sz="1400" dirty="0"/>
              <a:t>, № 1,2 </a:t>
            </a:r>
            <a:r>
              <a:rPr lang="ru-RU" sz="1400" dirty="0" err="1"/>
              <a:t>коагулянттарды</a:t>
            </a:r>
            <a:r>
              <a:rPr lang="ru-RU" sz="1400" dirty="0"/>
              <a:t> </a:t>
            </a:r>
            <a:r>
              <a:rPr lang="ru-RU" sz="1400" dirty="0" err="1"/>
              <a:t>айдау</a:t>
            </a:r>
            <a:r>
              <a:rPr lang="ru-RU" sz="1400" dirty="0"/>
              <a:t> </a:t>
            </a:r>
            <a:r>
              <a:rPr lang="ru-RU" sz="1400" dirty="0" err="1"/>
              <a:t>сорғылары</a:t>
            </a:r>
            <a:r>
              <a:rPr lang="ru-RU" sz="1400" dirty="0"/>
              <a:t>, №4 </a:t>
            </a:r>
            <a:r>
              <a:rPr lang="ru-RU" sz="1400" dirty="0" err="1"/>
              <a:t>механикалық</a:t>
            </a:r>
            <a:r>
              <a:rPr lang="ru-RU" sz="1400" dirty="0"/>
              <a:t> </a:t>
            </a:r>
            <a:r>
              <a:rPr lang="ru-RU" sz="1400" dirty="0" err="1"/>
              <a:t>сүзгі</a:t>
            </a:r>
            <a:r>
              <a:rPr lang="ru-RU" sz="1400" dirty="0"/>
              <a:t>, № 3 </a:t>
            </a:r>
            <a:r>
              <a:rPr lang="ru-RU" sz="1400" dirty="0" err="1"/>
              <a:t>коагулянтты</a:t>
            </a:r>
            <a:r>
              <a:rPr lang="ru-RU" sz="1400" dirty="0"/>
              <a:t> </a:t>
            </a:r>
            <a:r>
              <a:rPr lang="ru-RU" sz="1400" dirty="0" err="1"/>
              <a:t>ылғалды</a:t>
            </a:r>
            <a:r>
              <a:rPr lang="ru-RU" sz="1400" dirty="0"/>
              <a:t> </a:t>
            </a:r>
            <a:r>
              <a:rPr lang="ru-RU" sz="1400" dirty="0" err="1"/>
              <a:t>сақтау</a:t>
            </a:r>
            <a:r>
              <a:rPr lang="ru-RU" sz="1400" dirty="0"/>
              <a:t> </a:t>
            </a:r>
            <a:r>
              <a:rPr lang="ru-RU" sz="1400" dirty="0" err="1"/>
              <a:t>ұяшықтары</a:t>
            </a:r>
            <a:r>
              <a:rPr lang="ru-RU" sz="1400" dirty="0"/>
              <a:t>. </a:t>
            </a:r>
            <a:r>
              <a:rPr lang="ru-RU" sz="1400" dirty="0" smtClean="0"/>
              <a:t>«ЕЭК» </a:t>
            </a:r>
            <a:r>
              <a:rPr lang="ru-RU" sz="1400" dirty="0"/>
              <a:t>АҚ </a:t>
            </a:r>
            <a:r>
              <a:rPr lang="ru-RU" sz="1400" dirty="0" err="1"/>
              <a:t>үшін</a:t>
            </a:r>
            <a:r>
              <a:rPr lang="ru-RU" sz="1400" dirty="0"/>
              <a:t> </a:t>
            </a:r>
            <a:r>
              <a:rPr lang="ru-RU" sz="1400" dirty="0" err="1"/>
              <a:t>реттелетін</a:t>
            </a:r>
            <a:r>
              <a:rPr lang="ru-RU" sz="1400" dirty="0"/>
              <a:t> </a:t>
            </a:r>
            <a:r>
              <a:rPr lang="ru-RU" sz="1400" dirty="0" err="1"/>
              <a:t>қызметтердің</a:t>
            </a:r>
            <a:r>
              <a:rPr lang="ru-RU" sz="1400" dirty="0"/>
              <a:t> </a:t>
            </a:r>
            <a:r>
              <a:rPr lang="ru-RU" sz="1400" dirty="0" err="1"/>
              <a:t>сапасы</a:t>
            </a:r>
            <a:r>
              <a:rPr lang="ru-RU" sz="1400" dirty="0"/>
              <a:t> мен </a:t>
            </a:r>
            <a:r>
              <a:rPr lang="ru-RU" sz="1400" dirty="0" err="1"/>
              <a:t>сенімділігі</a:t>
            </a:r>
            <a:r>
              <a:rPr lang="ru-RU" sz="1400" dirty="0"/>
              <a:t> </a:t>
            </a:r>
            <a:r>
              <a:rPr lang="ru-RU" sz="1400" dirty="0" err="1"/>
              <a:t>көрсеткіштері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қызмет</a:t>
            </a:r>
            <a:r>
              <a:rPr lang="ru-RU" sz="1400" dirty="0"/>
              <a:t> </a:t>
            </a:r>
            <a:r>
              <a:rPr lang="ru-RU" sz="1400" dirty="0" err="1"/>
              <a:t>тиімділігінің</a:t>
            </a:r>
            <a:r>
              <a:rPr lang="ru-RU" sz="1400" dirty="0"/>
              <a:t> </a:t>
            </a:r>
            <a:r>
              <a:rPr lang="ru-RU" sz="1400" dirty="0" err="1"/>
              <a:t>көрсеткіштері</a:t>
            </a:r>
            <a:r>
              <a:rPr lang="ru-RU" sz="1400" dirty="0"/>
              <a:t> </a:t>
            </a:r>
            <a:r>
              <a:rPr lang="ru-RU" sz="1400" dirty="0" err="1"/>
              <a:t>әзірленбеген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бекітілмеген</a:t>
            </a:r>
            <a:r>
              <a:rPr lang="ru-RU" sz="1400" dirty="0"/>
              <a:t>. </a:t>
            </a:r>
            <a:endParaRPr lang="ru-RU" sz="1400" dirty="0" smtClean="0"/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smtClean="0"/>
              <a:t>2</a:t>
            </a:r>
            <a:r>
              <a:rPr lang="ru-RU" sz="1400" dirty="0"/>
              <a:t>. 2025 </a:t>
            </a:r>
            <a:r>
              <a:rPr lang="ru-RU" sz="1400" dirty="0" err="1"/>
              <a:t>жылғы</a:t>
            </a:r>
            <a:r>
              <a:rPr lang="ru-RU" sz="1400" dirty="0"/>
              <a:t> 1 </a:t>
            </a:r>
            <a:r>
              <a:rPr lang="ru-RU" sz="1400" dirty="0" err="1"/>
              <a:t>жартыжылдықтағы</a:t>
            </a:r>
            <a:r>
              <a:rPr lang="ru-RU" sz="1400" dirty="0"/>
              <a:t> </a:t>
            </a:r>
            <a:r>
              <a:rPr lang="ru-RU" sz="1400" dirty="0" err="1"/>
              <a:t>тарифтік</a:t>
            </a:r>
            <a:r>
              <a:rPr lang="ru-RU" sz="1400" dirty="0"/>
              <a:t> </a:t>
            </a:r>
            <a:r>
              <a:rPr lang="ru-RU" sz="1400" dirty="0" err="1"/>
              <a:t>сметаның</a:t>
            </a:r>
            <a:r>
              <a:rPr lang="ru-RU" sz="1400" dirty="0"/>
              <a:t> </a:t>
            </a:r>
            <a:r>
              <a:rPr lang="ru-RU" sz="1400" dirty="0" err="1"/>
              <a:t>бап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орындалуы</a:t>
            </a:r>
            <a:r>
              <a:rPr lang="ru-RU" sz="1400" dirty="0"/>
              <a:t> </a:t>
            </a:r>
            <a:r>
              <a:rPr lang="ru-RU" sz="1400" dirty="0" err="1"/>
              <a:t>туралы</a:t>
            </a:r>
            <a:r>
              <a:rPr lang="ru-RU" sz="1400" dirty="0"/>
              <a:t> </a:t>
            </a:r>
            <a:r>
              <a:rPr lang="ru-RU" sz="1400" dirty="0" err="1"/>
              <a:t>ақпарат</a:t>
            </a:r>
            <a:r>
              <a:rPr lang="ru-RU" sz="1400" dirty="0"/>
              <a:t> "ЕЭК" АҚ 2025 </a:t>
            </a:r>
            <a:r>
              <a:rPr lang="ru-RU" sz="1400" dirty="0" err="1"/>
              <a:t>жылғы</a:t>
            </a:r>
            <a:r>
              <a:rPr lang="ru-RU" sz="1400" dirty="0"/>
              <a:t> 1 </a:t>
            </a:r>
            <a:r>
              <a:rPr lang="ru-RU" sz="1400" dirty="0" err="1"/>
              <a:t>жартыжылдықтағы</a:t>
            </a:r>
            <a:r>
              <a:rPr lang="ru-RU" sz="1400" dirty="0"/>
              <a:t> </a:t>
            </a:r>
            <a:r>
              <a:rPr lang="ru-RU" sz="1400" dirty="0" err="1"/>
              <a:t>реттелетін</a:t>
            </a:r>
            <a:r>
              <a:rPr lang="ru-RU" sz="1400" dirty="0"/>
              <a:t> </a:t>
            </a:r>
            <a:r>
              <a:rPr lang="ru-RU" sz="1400" dirty="0" err="1"/>
              <a:t>қызмет</a:t>
            </a:r>
            <a:r>
              <a:rPr lang="ru-RU" sz="1400" dirty="0"/>
              <a:t> </a:t>
            </a:r>
            <a:r>
              <a:rPr lang="ru-RU" sz="1400" dirty="0" err="1"/>
              <a:t>көрсетуге</a:t>
            </a:r>
            <a:r>
              <a:rPr lang="ru-RU" sz="1400" dirty="0"/>
              <a:t> </a:t>
            </a:r>
            <a:r>
              <a:rPr lang="ru-RU" sz="1400" dirty="0" err="1"/>
              <a:t>жұмсаған</a:t>
            </a:r>
            <a:r>
              <a:rPr lang="ru-RU" sz="1400" dirty="0"/>
              <a:t> </a:t>
            </a:r>
            <a:r>
              <a:rPr lang="ru-RU" sz="1400" dirty="0" err="1"/>
              <a:t>шығындары</a:t>
            </a:r>
            <a:r>
              <a:rPr lang="ru-RU" sz="1400" dirty="0"/>
              <a:t> </a:t>
            </a:r>
            <a:r>
              <a:rPr lang="ru-RU" sz="1400" dirty="0" smtClean="0">
                <a:solidFill>
                  <a:schemeClr val="accent1"/>
                </a:solidFill>
              </a:rPr>
              <a:t>30 151,59 </a:t>
            </a:r>
            <a:r>
              <a:rPr lang="ru-RU" sz="1400" dirty="0" err="1" smtClean="0"/>
              <a:t>мың</a:t>
            </a:r>
            <a:r>
              <a:rPr lang="ru-RU" sz="1400" dirty="0" smtClean="0"/>
              <a:t> </a:t>
            </a:r>
            <a:r>
              <a:rPr lang="ru-RU" sz="1400" dirty="0" err="1"/>
              <a:t>теңгені</a:t>
            </a:r>
            <a:r>
              <a:rPr lang="ru-RU" sz="1400" dirty="0"/>
              <a:t> </a:t>
            </a:r>
            <a:r>
              <a:rPr lang="ru-RU" sz="1400" dirty="0" err="1"/>
              <a:t>құрады</a:t>
            </a:r>
            <a:r>
              <a:rPr lang="ru-RU" sz="1400" dirty="0"/>
              <a:t>, </a:t>
            </a: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тарифтік</a:t>
            </a:r>
            <a:r>
              <a:rPr lang="ru-RU" sz="1400" dirty="0"/>
              <a:t> </a:t>
            </a:r>
            <a:r>
              <a:rPr lang="ru-RU" sz="1400" dirty="0" err="1"/>
              <a:t>сметадан</a:t>
            </a:r>
            <a:r>
              <a:rPr lang="ru-RU" sz="1400" dirty="0"/>
              <a:t> </a:t>
            </a:r>
            <a:r>
              <a:rPr lang="ru-RU" sz="1400" dirty="0" smtClean="0">
                <a:solidFill>
                  <a:schemeClr val="accent1"/>
                </a:solidFill>
              </a:rPr>
              <a:t>198%</a:t>
            </a:r>
            <a:r>
              <a:rPr lang="ru-RU" sz="1400" dirty="0" smtClean="0"/>
              <a:t> </a:t>
            </a:r>
            <a:r>
              <a:rPr lang="ru-RU" sz="1400" dirty="0"/>
              <a:t>- </a:t>
            </a:r>
            <a:r>
              <a:rPr lang="ru-RU" sz="1400" dirty="0" err="1"/>
              <a:t>ға</a:t>
            </a:r>
            <a:r>
              <a:rPr lang="ru-RU" sz="1400" dirty="0"/>
              <a:t> </a:t>
            </a:r>
            <a:r>
              <a:rPr lang="ru-RU" sz="1400" dirty="0" err="1"/>
              <a:t>артық</a:t>
            </a:r>
            <a:r>
              <a:rPr lang="ru-RU" sz="1400" dirty="0"/>
              <a:t>. </a:t>
            </a:r>
            <a:r>
              <a:rPr lang="ru-RU" sz="1400" dirty="0" err="1"/>
              <a:t>Жалпы</a:t>
            </a:r>
            <a:r>
              <a:rPr lang="ru-RU" sz="1400" dirty="0"/>
              <a:t> </a:t>
            </a:r>
            <a:r>
              <a:rPr lang="ru-RU" sz="1400" dirty="0" err="1"/>
              <a:t>тарифтік</a:t>
            </a:r>
            <a:r>
              <a:rPr lang="ru-RU" sz="1400" dirty="0"/>
              <a:t> смета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шығындардың</a:t>
            </a:r>
            <a:r>
              <a:rPr lang="ru-RU" sz="1400" dirty="0"/>
              <a:t> </a:t>
            </a:r>
            <a:r>
              <a:rPr lang="ru-RU" sz="1400" dirty="0" err="1"/>
              <a:t>артық</a:t>
            </a:r>
            <a:r>
              <a:rPr lang="ru-RU" sz="1400" dirty="0"/>
              <a:t> </a:t>
            </a:r>
            <a:r>
              <a:rPr lang="ru-RU" sz="1400" dirty="0" err="1"/>
              <a:t>шығыны</a:t>
            </a:r>
            <a:r>
              <a:rPr lang="ru-RU" sz="1400" dirty="0"/>
              <a:t> </a:t>
            </a:r>
            <a:r>
              <a:rPr lang="ru-RU" sz="1400" dirty="0" err="1"/>
              <a:t>жалақының</a:t>
            </a:r>
            <a:r>
              <a:rPr lang="ru-RU" sz="1400" dirty="0"/>
              <a:t> </a:t>
            </a:r>
            <a:r>
              <a:rPr lang="ru-RU" sz="1400" dirty="0" err="1"/>
              <a:t>өсуіне</a:t>
            </a:r>
            <a:r>
              <a:rPr lang="ru-RU" sz="1400" dirty="0"/>
              <a:t>, </a:t>
            </a: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тарифтік</a:t>
            </a:r>
            <a:r>
              <a:rPr lang="ru-RU" sz="1400" dirty="0"/>
              <a:t> </a:t>
            </a:r>
            <a:r>
              <a:rPr lang="ru-RU" sz="1400" dirty="0" err="1"/>
              <a:t>сметада</a:t>
            </a:r>
            <a:r>
              <a:rPr lang="ru-RU" sz="1400" dirty="0"/>
              <a:t> </a:t>
            </a:r>
            <a:r>
              <a:rPr lang="ru-RU" sz="1400" dirty="0" err="1"/>
              <a:t>көзделмеген</a:t>
            </a:r>
            <a:r>
              <a:rPr lang="ru-RU" sz="1400" dirty="0"/>
              <a:t> </a:t>
            </a:r>
            <a:r>
              <a:rPr lang="ru-RU" sz="1400" dirty="0" err="1"/>
              <a:t>шығындардың</a:t>
            </a:r>
            <a:r>
              <a:rPr lang="ru-RU" sz="1400" dirty="0"/>
              <a:t> </a:t>
            </a:r>
            <a:r>
              <a:rPr lang="ru-RU" sz="1400" dirty="0" err="1"/>
              <a:t>болуына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инфляциялық</a:t>
            </a:r>
            <a:r>
              <a:rPr lang="ru-RU" sz="1400" dirty="0"/>
              <a:t> </a:t>
            </a:r>
            <a:r>
              <a:rPr lang="ru-RU" sz="1400" dirty="0" err="1"/>
              <a:t>процеске</a:t>
            </a:r>
            <a:r>
              <a:rPr lang="ru-RU" sz="1400" dirty="0"/>
              <a:t> </a:t>
            </a:r>
            <a:r>
              <a:rPr lang="ru-RU" sz="1400" dirty="0" err="1"/>
              <a:t>байланысты</a:t>
            </a:r>
            <a:r>
              <a:rPr lang="ru-RU" sz="1400" dirty="0"/>
              <a:t>. </a:t>
            </a:r>
            <a:endParaRPr lang="ru-RU" sz="1400" dirty="0" smtClean="0"/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smtClean="0"/>
              <a:t>3</a:t>
            </a:r>
            <a:r>
              <a:rPr lang="ru-RU" sz="1400" dirty="0"/>
              <a:t>. </a:t>
            </a:r>
            <a:r>
              <a:rPr lang="ru-RU" sz="1400" dirty="0" err="1"/>
              <a:t>Көрсетілген</a:t>
            </a:r>
            <a:r>
              <a:rPr lang="ru-RU" sz="1400" dirty="0"/>
              <a:t> </a:t>
            </a:r>
            <a:r>
              <a:rPr lang="ru-RU" sz="1400" dirty="0" err="1"/>
              <a:t>қызметтердің</a:t>
            </a:r>
            <a:r>
              <a:rPr lang="ru-RU" sz="1400" dirty="0"/>
              <a:t> </a:t>
            </a:r>
            <a:r>
              <a:rPr lang="ru-RU" sz="1400" dirty="0" err="1"/>
              <a:t>көлемі</a:t>
            </a:r>
            <a:r>
              <a:rPr lang="ru-RU" sz="1400" dirty="0"/>
              <a:t> </a:t>
            </a:r>
            <a:r>
              <a:rPr lang="ru-RU" sz="1400" dirty="0" err="1"/>
              <a:t>туралы</a:t>
            </a:r>
            <a:r>
              <a:rPr lang="ru-RU" sz="1400" dirty="0"/>
              <a:t> </a:t>
            </a:r>
            <a:r>
              <a:rPr lang="ru-RU" sz="1400" dirty="0" err="1"/>
              <a:t>ақпарат</a:t>
            </a:r>
            <a:r>
              <a:rPr lang="ru-RU" sz="1400" dirty="0"/>
              <a:t> </a:t>
            </a: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тарифтік</a:t>
            </a:r>
            <a:r>
              <a:rPr lang="ru-RU" sz="1400" dirty="0"/>
              <a:t> </a:t>
            </a:r>
            <a:r>
              <a:rPr lang="ru-RU" sz="1400" dirty="0" err="1"/>
              <a:t>сметада</a:t>
            </a:r>
            <a:r>
              <a:rPr lang="ru-RU" sz="1400" dirty="0"/>
              <a:t> </a:t>
            </a:r>
            <a:r>
              <a:rPr lang="ru-RU" sz="1400" dirty="0" err="1"/>
              <a:t>көрсетілетін</a:t>
            </a:r>
            <a:r>
              <a:rPr lang="ru-RU" sz="1400" dirty="0"/>
              <a:t> </a:t>
            </a:r>
            <a:r>
              <a:rPr lang="ru-RU" sz="1400" dirty="0" err="1"/>
              <a:t>қызметтердің</a:t>
            </a:r>
            <a:r>
              <a:rPr lang="ru-RU" sz="1400" dirty="0"/>
              <a:t> </a:t>
            </a:r>
            <a:r>
              <a:rPr lang="ru-RU" sz="1400" dirty="0" err="1"/>
              <a:t>көлемі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accent1"/>
                </a:solidFill>
              </a:rPr>
              <a:t>362 </a:t>
            </a:r>
            <a:r>
              <a:rPr lang="ru-RU" sz="1400" dirty="0" err="1"/>
              <a:t>мың</a:t>
            </a:r>
            <a:r>
              <a:rPr lang="ru-RU" sz="1400" dirty="0"/>
              <a:t> м3</a:t>
            </a:r>
            <a:r>
              <a:rPr lang="ru-RU" sz="1400" dirty="0">
                <a:solidFill>
                  <a:schemeClr val="accent1"/>
                </a:solidFill>
              </a:rPr>
              <a:t> </a:t>
            </a:r>
            <a:r>
              <a:rPr lang="ru-RU" sz="1400" dirty="0" err="1"/>
              <a:t>құрайды</a:t>
            </a:r>
            <a:r>
              <a:rPr lang="ru-RU" sz="1400" dirty="0"/>
              <a:t>. 2025 </a:t>
            </a:r>
            <a:r>
              <a:rPr lang="ru-RU" sz="1400" dirty="0" err="1"/>
              <a:t>жылдың</a:t>
            </a:r>
            <a:r>
              <a:rPr lang="ru-RU" sz="1400" dirty="0"/>
              <a:t> 1 </a:t>
            </a:r>
            <a:r>
              <a:rPr lang="ru-RU" sz="1400" dirty="0" err="1"/>
              <a:t>жартыжылдығында</a:t>
            </a:r>
            <a:r>
              <a:rPr lang="ru-RU" sz="1400" dirty="0"/>
              <a:t> </a:t>
            </a:r>
            <a:r>
              <a:rPr lang="ru-RU" sz="1400" dirty="0" err="1"/>
              <a:t>көрсетілетін</a:t>
            </a:r>
            <a:r>
              <a:rPr lang="ru-RU" sz="1400" dirty="0"/>
              <a:t> </a:t>
            </a:r>
            <a:r>
              <a:rPr lang="ru-RU" sz="1400" dirty="0" err="1"/>
              <a:t>қызметтердің</a:t>
            </a:r>
            <a:r>
              <a:rPr lang="ru-RU" sz="1400" dirty="0"/>
              <a:t> </a:t>
            </a:r>
            <a:r>
              <a:rPr lang="ru-RU" sz="1400" dirty="0" err="1"/>
              <a:t>нақты</a:t>
            </a:r>
            <a:r>
              <a:rPr lang="ru-RU" sz="1400" dirty="0"/>
              <a:t> </a:t>
            </a:r>
            <a:r>
              <a:rPr lang="ru-RU" sz="1400" dirty="0" err="1"/>
              <a:t>көлемі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accent1"/>
                </a:solidFill>
              </a:rPr>
              <a:t>180,759 </a:t>
            </a:r>
            <a:r>
              <a:rPr lang="ru-RU" sz="1400" dirty="0" err="1"/>
              <a:t>мың</a:t>
            </a:r>
            <a:r>
              <a:rPr lang="ru-RU" sz="1400" dirty="0"/>
              <a:t> м3 </a:t>
            </a:r>
            <a:r>
              <a:rPr lang="ru-RU" sz="1400" dirty="0" err="1"/>
              <a:t>құрады</a:t>
            </a:r>
            <a:r>
              <a:rPr lang="ru-RU" sz="1400" dirty="0"/>
              <a:t>. </a:t>
            </a:r>
            <a:endParaRPr lang="ru-RU" sz="1400" dirty="0" smtClean="0"/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smtClean="0"/>
              <a:t>4</a:t>
            </a:r>
            <a:r>
              <a:rPr lang="ru-RU" sz="1400" dirty="0"/>
              <a:t>. </a:t>
            </a:r>
            <a:r>
              <a:rPr lang="ru-RU" sz="1400" dirty="0" err="1"/>
              <a:t>Негізгі</a:t>
            </a:r>
            <a:r>
              <a:rPr lang="ru-RU" sz="1400" dirty="0"/>
              <a:t> </a:t>
            </a:r>
            <a:r>
              <a:rPr lang="ru-RU" sz="1400" dirty="0" err="1"/>
              <a:t>қаржы-экономикалық</a:t>
            </a:r>
            <a:r>
              <a:rPr lang="ru-RU" sz="1400" dirty="0"/>
              <a:t> </a:t>
            </a:r>
            <a:r>
              <a:rPr lang="ru-RU" sz="1400" dirty="0" err="1"/>
              <a:t>көрсеткіштер</a:t>
            </a:r>
            <a:r>
              <a:rPr lang="ru-RU" sz="1400" dirty="0"/>
              <a:t> </a:t>
            </a:r>
            <a:r>
              <a:rPr lang="ru-RU" sz="1400" dirty="0" err="1"/>
              <a:t>туралы</a:t>
            </a:r>
            <a:r>
              <a:rPr lang="ru-RU" sz="1400" dirty="0"/>
              <a:t> </a:t>
            </a:r>
            <a:r>
              <a:rPr lang="ru-RU" sz="1400" dirty="0" err="1"/>
              <a:t>ақпарат</a:t>
            </a:r>
            <a:r>
              <a:rPr lang="ru-RU" sz="1400" dirty="0"/>
              <a:t> </a:t>
            </a:r>
            <a:endParaRPr lang="ru-RU" sz="1400" dirty="0" smtClean="0"/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err="1" smtClean="0"/>
              <a:t>Табыс</a:t>
            </a:r>
            <a:r>
              <a:rPr lang="ru-RU" sz="1400" dirty="0" smtClean="0"/>
              <a:t> </a:t>
            </a:r>
            <a:r>
              <a:rPr lang="ru-RU" sz="1400" dirty="0"/>
              <a:t>- </a:t>
            </a:r>
            <a:r>
              <a:rPr lang="ru-RU" sz="1400" dirty="0">
                <a:solidFill>
                  <a:schemeClr val="accent1"/>
                </a:solidFill>
              </a:rPr>
              <a:t>7 </a:t>
            </a:r>
            <a:r>
              <a:rPr lang="ru-RU" sz="1400" dirty="0" smtClean="0">
                <a:solidFill>
                  <a:schemeClr val="accent1"/>
                </a:solidFill>
              </a:rPr>
              <a:t>593,</a:t>
            </a:r>
            <a:r>
              <a:rPr lang="en-US" sz="1400" dirty="0" smtClean="0">
                <a:solidFill>
                  <a:schemeClr val="accent1"/>
                </a:solidFill>
              </a:rPr>
              <a:t>69</a:t>
            </a:r>
            <a:r>
              <a:rPr lang="ru-RU" sz="1400" dirty="0" smtClean="0">
                <a:solidFill>
                  <a:schemeClr val="accent1"/>
                </a:solidFill>
              </a:rPr>
              <a:t> </a:t>
            </a:r>
            <a:r>
              <a:rPr lang="ru-RU" sz="1400" dirty="0" err="1"/>
              <a:t>мың</a:t>
            </a:r>
            <a:r>
              <a:rPr lang="ru-RU" sz="1400" dirty="0"/>
              <a:t> </a:t>
            </a:r>
            <a:r>
              <a:rPr lang="ru-RU" sz="1400" dirty="0" err="1"/>
              <a:t>теңге</a:t>
            </a:r>
            <a:r>
              <a:rPr lang="ru-RU" sz="1400" dirty="0">
                <a:solidFill>
                  <a:schemeClr val="accent1"/>
                </a:solidFill>
              </a:rPr>
              <a:t>, </a:t>
            </a:r>
            <a:endParaRPr lang="ru-RU" sz="1400" dirty="0" smtClean="0">
              <a:solidFill>
                <a:schemeClr val="accent1"/>
              </a:solidFill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err="1" smtClean="0"/>
              <a:t>Шығындар</a:t>
            </a:r>
            <a:r>
              <a:rPr lang="ru-RU" sz="1400" dirty="0" smtClean="0"/>
              <a:t> – </a:t>
            </a:r>
            <a:r>
              <a:rPr lang="ru-RU" sz="1400" dirty="0" smtClean="0">
                <a:solidFill>
                  <a:schemeClr val="accent1"/>
                </a:solidFill>
              </a:rPr>
              <a:t>30 151,59 </a:t>
            </a:r>
            <a:r>
              <a:rPr lang="ru-RU" sz="1400" dirty="0" err="1" smtClean="0"/>
              <a:t>мың</a:t>
            </a:r>
            <a:r>
              <a:rPr lang="ru-RU" sz="1400" dirty="0" smtClean="0"/>
              <a:t> </a:t>
            </a:r>
            <a:r>
              <a:rPr lang="ru-RU" sz="1400" dirty="0" err="1"/>
              <a:t>теңге</a:t>
            </a:r>
            <a:r>
              <a:rPr lang="ru-RU" sz="1400" dirty="0">
                <a:solidFill>
                  <a:schemeClr val="accent1"/>
                </a:solidFill>
              </a:rPr>
              <a:t>. </a:t>
            </a:r>
            <a:endParaRPr lang="ru-RU" sz="1400" dirty="0" smtClean="0">
              <a:solidFill>
                <a:schemeClr val="accent1"/>
              </a:solidFill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err="1" smtClean="0"/>
              <a:t>Шығын</a:t>
            </a:r>
            <a:r>
              <a:rPr lang="ru-RU" sz="1400" dirty="0" smtClean="0"/>
              <a:t> </a:t>
            </a:r>
            <a:r>
              <a:rPr lang="ru-RU" sz="1400" dirty="0"/>
              <a:t>- </a:t>
            </a:r>
            <a:r>
              <a:rPr lang="ru-RU" sz="1400" dirty="0">
                <a:solidFill>
                  <a:schemeClr val="accent1"/>
                </a:solidFill>
              </a:rPr>
              <a:t>22 </a:t>
            </a:r>
            <a:r>
              <a:rPr lang="ru-RU" sz="1400" dirty="0" smtClean="0">
                <a:solidFill>
                  <a:schemeClr val="accent1"/>
                </a:solidFill>
              </a:rPr>
              <a:t>557,9 </a:t>
            </a:r>
            <a:r>
              <a:rPr lang="ru-RU" sz="1400" dirty="0" err="1"/>
              <a:t>мың</a:t>
            </a:r>
            <a:r>
              <a:rPr lang="ru-RU" sz="1400" dirty="0"/>
              <a:t> </a:t>
            </a:r>
            <a:r>
              <a:rPr lang="ru-RU" sz="1400" dirty="0" err="1"/>
              <a:t>теңге</a:t>
            </a:r>
            <a:r>
              <a:rPr lang="ru-RU" sz="1400" dirty="0"/>
              <a:t> </a:t>
            </a:r>
            <a:endParaRPr lang="ru-RU" sz="1400" dirty="0" smtClean="0"/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400" dirty="0"/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b="1" dirty="0" smtClean="0"/>
              <a:t>2025 </a:t>
            </a:r>
            <a:r>
              <a:rPr lang="ru-RU" sz="1400" b="1" dirty="0" err="1"/>
              <a:t>жылдың</a:t>
            </a:r>
            <a:r>
              <a:rPr lang="ru-RU" sz="1400" b="1" dirty="0"/>
              <a:t> 1 </a:t>
            </a:r>
            <a:r>
              <a:rPr lang="ru-RU" sz="1400" b="1" dirty="0" err="1"/>
              <a:t>жартыжылдығында</a:t>
            </a:r>
            <a:r>
              <a:rPr lang="ru-RU" sz="1400" b="1" dirty="0"/>
              <a:t> </a:t>
            </a:r>
            <a:r>
              <a:rPr lang="ru-RU" sz="1400" b="1" dirty="0" err="1"/>
              <a:t>көрсетілетін</a:t>
            </a:r>
            <a:r>
              <a:rPr lang="ru-RU" sz="1400" b="1" dirty="0"/>
              <a:t> </a:t>
            </a:r>
            <a:r>
              <a:rPr lang="ru-RU" sz="1400" b="1" dirty="0" err="1"/>
              <a:t>қызметтердің</a:t>
            </a:r>
            <a:r>
              <a:rPr lang="ru-RU" sz="1400" b="1" dirty="0"/>
              <a:t> </a:t>
            </a:r>
            <a:r>
              <a:rPr lang="ru-RU" sz="1400" b="1" dirty="0" err="1"/>
              <a:t>сапасына</a:t>
            </a:r>
            <a:r>
              <a:rPr lang="ru-RU" sz="1400" b="1" dirty="0"/>
              <a:t> </a:t>
            </a:r>
            <a:r>
              <a:rPr lang="ru-RU" sz="1400" b="1" dirty="0" err="1"/>
              <a:t>тұтынушылар</a:t>
            </a:r>
            <a:r>
              <a:rPr lang="ru-RU" sz="1400" b="1" dirty="0"/>
              <a:t> </a:t>
            </a:r>
            <a:r>
              <a:rPr lang="ru-RU" sz="1400" b="1" dirty="0" err="1"/>
              <a:t>тарапынан</a:t>
            </a:r>
            <a:r>
              <a:rPr lang="ru-RU" sz="1400" b="1" dirty="0"/>
              <a:t> </a:t>
            </a:r>
            <a:r>
              <a:rPr lang="ru-RU" sz="1400" b="1" dirty="0" err="1"/>
              <a:t>шағымдар</a:t>
            </a:r>
            <a:r>
              <a:rPr lang="ru-RU" sz="1400" b="1" dirty="0"/>
              <a:t> </a:t>
            </a:r>
            <a:r>
              <a:rPr lang="ru-RU" sz="1400" b="1" dirty="0" err="1" smtClean="0"/>
              <a:t>жоқ</a:t>
            </a:r>
            <a:endParaRPr lang="ru-RU" sz="1400" b="1" dirty="0" smtClean="0"/>
          </a:p>
          <a:p>
            <a:pPr marL="342900" indent="-342900" algn="just" defTabSz="542925">
              <a:spcAft>
                <a:spcPts val="600"/>
              </a:spcAft>
              <a:buAutoNum type="arabicPeriod"/>
              <a:tabLst>
                <a:tab pos="354013" algn="l"/>
              </a:tabLst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8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6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3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body" sz="quarter" idx="11"/>
          </p:nvPr>
        </p:nvSpPr>
        <p:spPr/>
        <p:txBody>
          <a:bodyPr vert="horz"/>
          <a:lstStyle/>
          <a:p>
            <a:pPr algn="ctr"/>
            <a:r>
              <a:rPr lang="ru-RU" dirty="0" err="1">
                <a:solidFill>
                  <a:schemeClr val="accent1"/>
                </a:solidFill>
              </a:rPr>
              <a:t>Назарларыңызға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рақмет</a:t>
            </a:r>
            <a:r>
              <a:rPr lang="ru-RU" dirty="0" smtClean="0">
                <a:solidFill>
                  <a:schemeClr val="accent1"/>
                </a:solidFill>
              </a:rPr>
              <a:t>!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7204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 </a:t>
            </a:r>
            <a:r>
              <a:rPr lang="ru-RU" dirty="0" err="1"/>
              <a:t>Табиғи</a:t>
            </a:r>
            <a:r>
              <a:rPr lang="ru-RU" dirty="0"/>
              <a:t> монополия </a:t>
            </a:r>
            <a:r>
              <a:rPr lang="ru-RU" dirty="0" err="1"/>
              <a:t>субъектісі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4041006"/>
            <a:ext cx="549844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err="1"/>
              <a:t>Реттелетін</a:t>
            </a:r>
            <a:r>
              <a:rPr lang="ru-RU" sz="1600" dirty="0"/>
              <a:t> </a:t>
            </a:r>
            <a:r>
              <a:rPr lang="ru-RU" sz="1600" dirty="0" err="1"/>
              <a:t>қызметтерге</a:t>
            </a:r>
            <a:r>
              <a:rPr lang="ru-RU" sz="1600" dirty="0"/>
              <a:t> </a:t>
            </a:r>
            <a:r>
              <a:rPr lang="ru-RU" sz="1600" dirty="0" err="1"/>
              <a:t>тарифтер</a:t>
            </a:r>
            <a:r>
              <a:rPr lang="ru-RU" sz="1600" dirty="0"/>
              <a:t>: </a:t>
            </a:r>
            <a:endParaRPr lang="ru-RU" sz="16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err="1" smtClean="0"/>
              <a:t>Жылу</a:t>
            </a:r>
            <a:r>
              <a:rPr lang="ru-RU" sz="1600" dirty="0" smtClean="0"/>
              <a:t> </a:t>
            </a:r>
            <a:r>
              <a:rPr lang="ru-RU" sz="1600" dirty="0" err="1"/>
              <a:t>энергиясын</a:t>
            </a:r>
            <a:r>
              <a:rPr lang="ru-RU" sz="1600" dirty="0"/>
              <a:t> </a:t>
            </a:r>
            <a:r>
              <a:rPr lang="ru-RU" sz="1600" dirty="0" err="1"/>
              <a:t>өндіру</a:t>
            </a:r>
            <a:r>
              <a:rPr lang="ru-RU" sz="1600" dirty="0"/>
              <a:t>: - </a:t>
            </a:r>
            <a:r>
              <a:rPr lang="ru-RU" sz="1600" b="1" dirty="0">
                <a:solidFill>
                  <a:schemeClr val="accent1"/>
                </a:solidFill>
              </a:rPr>
              <a:t>1 832,67 </a:t>
            </a:r>
            <a:r>
              <a:rPr lang="ru-RU" sz="1600" b="1" dirty="0" err="1">
                <a:solidFill>
                  <a:schemeClr val="accent1"/>
                </a:solidFill>
              </a:rPr>
              <a:t>теңге</a:t>
            </a:r>
            <a:r>
              <a:rPr lang="ru-RU" sz="1600" b="1" dirty="0">
                <a:solidFill>
                  <a:schemeClr val="accent1"/>
                </a:solidFill>
              </a:rPr>
              <a:t> / Гкал, </a:t>
            </a:r>
            <a:endParaRPr lang="ru-RU" sz="1600" b="1" dirty="0" smtClean="0">
              <a:solidFill>
                <a:schemeClr val="accent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2025 </a:t>
            </a:r>
            <a:r>
              <a:rPr lang="ru-RU" sz="1600" dirty="0" err="1"/>
              <a:t>жылғы</a:t>
            </a:r>
            <a:r>
              <a:rPr lang="ru-RU" sz="1600" dirty="0"/>
              <a:t> 1 </a:t>
            </a:r>
            <a:r>
              <a:rPr lang="ru-RU" sz="1600" dirty="0" err="1"/>
              <a:t>жартыжылдық</a:t>
            </a:r>
            <a:r>
              <a:rPr lang="ru-RU" sz="1600" dirty="0"/>
              <a:t> - </a:t>
            </a:r>
            <a:r>
              <a:rPr lang="ru-RU" sz="1600" dirty="0">
                <a:solidFill>
                  <a:schemeClr val="accent1"/>
                </a:solidFill>
              </a:rPr>
              <a:t>1908,69 </a:t>
            </a:r>
            <a:r>
              <a:rPr lang="ru-RU" sz="1600" dirty="0" err="1">
                <a:solidFill>
                  <a:schemeClr val="accent1"/>
                </a:solidFill>
              </a:rPr>
              <a:t>теңге</a:t>
            </a:r>
            <a:r>
              <a:rPr lang="ru-RU" sz="1600" dirty="0">
                <a:solidFill>
                  <a:schemeClr val="accent1"/>
                </a:solidFill>
              </a:rPr>
              <a:t> / Гкал, 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2025 </a:t>
            </a:r>
            <a:r>
              <a:rPr lang="ru-RU" sz="1600" dirty="0" err="1"/>
              <a:t>жылғы</a:t>
            </a:r>
            <a:r>
              <a:rPr lang="ru-RU" sz="1600" dirty="0"/>
              <a:t> 2 </a:t>
            </a:r>
            <a:r>
              <a:rPr lang="ru-RU" sz="1600" dirty="0" err="1"/>
              <a:t>жартыжылдық</a:t>
            </a:r>
            <a:r>
              <a:rPr lang="ru-RU" sz="1600" dirty="0"/>
              <a:t> </a:t>
            </a:r>
            <a:r>
              <a:rPr lang="ru-RU" sz="1600" dirty="0" err="1"/>
              <a:t>тарату</a:t>
            </a:r>
            <a:r>
              <a:rPr lang="ru-RU" sz="1600" dirty="0"/>
              <a:t> </a:t>
            </a:r>
            <a:r>
              <a:rPr lang="ru-RU" sz="1600" dirty="0" err="1"/>
              <a:t>желілері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су беру - </a:t>
            </a:r>
            <a:r>
              <a:rPr lang="ru-RU" sz="1600" dirty="0">
                <a:solidFill>
                  <a:schemeClr val="accent1"/>
                </a:solidFill>
              </a:rPr>
              <a:t>42,01 </a:t>
            </a:r>
            <a:r>
              <a:rPr lang="ru-RU" sz="1600" dirty="0" err="1">
                <a:solidFill>
                  <a:schemeClr val="accent1"/>
                </a:solidFill>
              </a:rPr>
              <a:t>теңге</a:t>
            </a:r>
            <a:r>
              <a:rPr lang="ru-RU" sz="1600" dirty="0">
                <a:solidFill>
                  <a:schemeClr val="accent1"/>
                </a:solidFill>
              </a:rPr>
              <a:t> / м3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6367" y="6193789"/>
            <a:ext cx="1101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«ЕЭК» </a:t>
            </a:r>
            <a:r>
              <a:rPr lang="ru-RU" sz="1600" dirty="0"/>
              <a:t>АҚ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реттелетін</a:t>
            </a:r>
            <a:r>
              <a:rPr lang="ru-RU" sz="1600" dirty="0"/>
              <a:t> </a:t>
            </a:r>
            <a:r>
              <a:rPr lang="ru-RU" sz="1600" dirty="0" err="1"/>
              <a:t>қызметтердің</a:t>
            </a:r>
            <a:r>
              <a:rPr lang="ru-RU" sz="1600" dirty="0"/>
              <a:t> </a:t>
            </a:r>
            <a:r>
              <a:rPr lang="ru-RU" sz="1600" dirty="0" err="1"/>
              <a:t>сапасы</a:t>
            </a:r>
            <a:r>
              <a:rPr lang="ru-RU" sz="1600" dirty="0"/>
              <a:t> мен </a:t>
            </a:r>
            <a:r>
              <a:rPr lang="ru-RU" sz="1600" dirty="0" err="1"/>
              <a:t>сенімділігі</a:t>
            </a:r>
            <a:r>
              <a:rPr lang="ru-RU" sz="1600" dirty="0"/>
              <a:t> </a:t>
            </a:r>
            <a:r>
              <a:rPr lang="ru-RU" sz="1600" dirty="0" err="1"/>
              <a:t>көрсеткіштері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тиімділігінің</a:t>
            </a:r>
            <a:r>
              <a:rPr lang="ru-RU" sz="1600" dirty="0"/>
              <a:t> </a:t>
            </a:r>
            <a:r>
              <a:rPr lang="ru-RU" sz="1600" dirty="0" err="1"/>
              <a:t>көрсеткіштері</a:t>
            </a:r>
            <a:r>
              <a:rPr lang="ru-RU" sz="1600" dirty="0"/>
              <a:t> </a:t>
            </a:r>
            <a:r>
              <a:rPr lang="ru-RU" sz="1600" dirty="0" err="1"/>
              <a:t>әзірленбеген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бекітілмеген</a:t>
            </a:r>
            <a:r>
              <a:rPr lang="ru-RU" sz="1600" dirty="0"/>
              <a:t>.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874" y="1616991"/>
            <a:ext cx="2934201" cy="3101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844" y="3337014"/>
            <a:ext cx="3114675" cy="2792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499" y="826418"/>
            <a:ext cx="11184690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/>
              <a:t>«</a:t>
            </a:r>
            <a:r>
              <a:rPr lang="ru-RU" sz="1600" dirty="0" err="1" smtClean="0"/>
              <a:t>Еуроазиаттық</a:t>
            </a:r>
            <a:r>
              <a:rPr lang="ru-RU" sz="1600" dirty="0" smtClean="0"/>
              <a:t> </a:t>
            </a:r>
            <a:r>
              <a:rPr lang="ru-RU" sz="1600" dirty="0" err="1"/>
              <a:t>энергетикалық</a:t>
            </a:r>
            <a:r>
              <a:rPr lang="ru-RU" sz="1600" dirty="0"/>
              <a:t> </a:t>
            </a:r>
            <a:r>
              <a:rPr lang="ru-RU" sz="1600" dirty="0" err="1" smtClean="0"/>
              <a:t>корпорациясы</a:t>
            </a:r>
            <a:r>
              <a:rPr lang="ru-RU" sz="1600" dirty="0" smtClean="0"/>
              <a:t>» </a:t>
            </a:r>
            <a:r>
              <a:rPr lang="ru-RU" sz="1600" dirty="0"/>
              <a:t>АҚ (ЕЭК) - 1996 </a:t>
            </a:r>
            <a:r>
              <a:rPr lang="ru-RU" sz="1600" dirty="0" err="1"/>
              <a:t>жылы</a:t>
            </a:r>
            <a:r>
              <a:rPr lang="ru-RU" sz="1600" dirty="0"/>
              <a:t> </a:t>
            </a:r>
            <a:r>
              <a:rPr lang="ru-RU" sz="1600" dirty="0" err="1"/>
              <a:t>құрылған</a:t>
            </a:r>
            <a:r>
              <a:rPr lang="ru-RU" sz="1600" dirty="0"/>
              <a:t> </a:t>
            </a:r>
            <a:r>
              <a:rPr lang="ru-RU" sz="1600" dirty="0" err="1"/>
              <a:t>Қазақстандағы</a:t>
            </a:r>
            <a:r>
              <a:rPr lang="ru-RU" sz="1600" dirty="0"/>
              <a:t> </a:t>
            </a:r>
            <a:r>
              <a:rPr lang="ru-RU" sz="1600" dirty="0" err="1"/>
              <a:t>электр</a:t>
            </a:r>
            <a:r>
              <a:rPr lang="ru-RU" sz="1600" dirty="0"/>
              <a:t> </a:t>
            </a:r>
            <a:r>
              <a:rPr lang="ru-RU" sz="1600" dirty="0" err="1"/>
              <a:t>энергиясы</a:t>
            </a:r>
            <a:r>
              <a:rPr lang="ru-RU" sz="1600" dirty="0"/>
              <a:t> мен </a:t>
            </a:r>
            <a:r>
              <a:rPr lang="ru-RU" sz="1600" dirty="0" err="1"/>
              <a:t>көмірді</a:t>
            </a:r>
            <a:r>
              <a:rPr lang="ru-RU" sz="1600" dirty="0"/>
              <a:t> </a:t>
            </a:r>
            <a:r>
              <a:rPr lang="ru-RU" sz="1600" dirty="0" err="1"/>
              <a:t>ірі</a:t>
            </a:r>
            <a:r>
              <a:rPr lang="ru-RU" sz="1600" dirty="0"/>
              <a:t> </a:t>
            </a:r>
            <a:r>
              <a:rPr lang="ru-RU" sz="1600" dirty="0" err="1"/>
              <a:t>жеткізушілердің</a:t>
            </a:r>
            <a:r>
              <a:rPr lang="ru-RU" sz="1600" dirty="0"/>
              <a:t> </a:t>
            </a:r>
            <a:r>
              <a:rPr lang="ru-RU" sz="1600" dirty="0" err="1"/>
              <a:t>бірі</a:t>
            </a:r>
            <a:r>
              <a:rPr lang="ru-RU" sz="1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499" y="1351855"/>
            <a:ext cx="7661844" cy="141577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«ЕЭК» </a:t>
            </a:r>
            <a:r>
              <a:rPr lang="ru-RU" sz="1600" dirty="0"/>
              <a:t>АҚ </a:t>
            </a:r>
            <a:r>
              <a:rPr lang="ru-RU" sz="1600" dirty="0" err="1"/>
              <a:t>келесі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түрлері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табиғи</a:t>
            </a:r>
            <a:r>
              <a:rPr lang="ru-RU" sz="1600" dirty="0"/>
              <a:t> </a:t>
            </a:r>
            <a:r>
              <a:rPr lang="ru-RU" sz="1600" dirty="0" err="1"/>
              <a:t>монополиялар</a:t>
            </a:r>
            <a:r>
              <a:rPr lang="ru-RU" sz="1600" dirty="0"/>
              <a:t> </a:t>
            </a:r>
            <a:r>
              <a:rPr lang="ru-RU" sz="1600" dirty="0" err="1"/>
              <a:t>субъектісі</a:t>
            </a:r>
            <a:r>
              <a:rPr lang="ru-RU" sz="1600" dirty="0"/>
              <a:t> </a:t>
            </a:r>
            <a:r>
              <a:rPr lang="ru-RU" sz="1600" dirty="0" err="1"/>
              <a:t>болып</a:t>
            </a:r>
            <a:r>
              <a:rPr lang="ru-RU" sz="1600" dirty="0"/>
              <a:t> </a:t>
            </a:r>
            <a:r>
              <a:rPr lang="ru-RU" sz="1600" dirty="0" err="1"/>
              <a:t>табылады</a:t>
            </a:r>
            <a:r>
              <a:rPr lang="ru-RU" sz="1600" dirty="0"/>
              <a:t>: </a:t>
            </a:r>
            <a:endParaRPr lang="ru-RU" sz="16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/>
              <a:t>          </a:t>
            </a:r>
            <a:r>
              <a:rPr lang="ru-RU" sz="1600" b="1" dirty="0" err="1" smtClean="0"/>
              <a:t>жылу</a:t>
            </a:r>
            <a:r>
              <a:rPr lang="ru-RU" sz="1600" b="1" dirty="0" smtClean="0"/>
              <a:t> </a:t>
            </a:r>
            <a:r>
              <a:rPr lang="ru-RU" sz="1600" b="1" dirty="0" err="1"/>
              <a:t>энергиясын</a:t>
            </a:r>
            <a:r>
              <a:rPr lang="ru-RU" sz="1600" b="1" dirty="0"/>
              <a:t> </a:t>
            </a:r>
            <a:r>
              <a:rPr lang="ru-RU" sz="1600" b="1" dirty="0" err="1"/>
              <a:t>өндіру</a:t>
            </a:r>
            <a:r>
              <a:rPr lang="ru-RU" sz="1600" b="1" dirty="0"/>
              <a:t> </a:t>
            </a:r>
            <a:r>
              <a:rPr lang="ru-RU" sz="1600" b="1" dirty="0" err="1"/>
              <a:t>тарату</a:t>
            </a:r>
            <a:r>
              <a:rPr lang="ru-RU" sz="1600" b="1" dirty="0"/>
              <a:t> </a:t>
            </a:r>
            <a:r>
              <a:rPr lang="ru-RU" sz="1600" b="1" dirty="0" err="1"/>
              <a:t>желілері</a:t>
            </a:r>
            <a:r>
              <a:rPr lang="ru-RU" sz="1600" b="1" dirty="0"/>
              <a:t> </a:t>
            </a:r>
            <a:r>
              <a:rPr lang="ru-RU" sz="1600" b="1" dirty="0" err="1"/>
              <a:t>арқылы</a:t>
            </a:r>
            <a:r>
              <a:rPr lang="ru-RU" sz="1600" b="1" dirty="0"/>
              <a:t> су беру</a:t>
            </a:r>
            <a:r>
              <a:rPr lang="ru-RU" sz="1600" dirty="0"/>
              <a:t>. </a:t>
            </a:r>
            <a:endParaRPr lang="ru-RU" sz="16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200" i="1" dirty="0" smtClean="0"/>
              <a:t>              2017 </a:t>
            </a:r>
            <a:r>
              <a:rPr lang="ru-RU" sz="1200" i="1" dirty="0" err="1"/>
              <a:t>жылдан</a:t>
            </a:r>
            <a:r>
              <a:rPr lang="ru-RU" sz="1200" i="1" dirty="0"/>
              <a:t> </a:t>
            </a:r>
            <a:r>
              <a:rPr lang="ru-RU" sz="1200" i="1" dirty="0" err="1"/>
              <a:t>бастап</a:t>
            </a:r>
            <a:r>
              <a:rPr lang="ru-RU" sz="1200" i="1" dirty="0"/>
              <a:t> «</a:t>
            </a:r>
            <a:r>
              <a:rPr lang="ru-RU" sz="1200" i="1" dirty="0" err="1"/>
              <a:t>тарату</a:t>
            </a:r>
            <a:r>
              <a:rPr lang="ru-RU" sz="1200" i="1" dirty="0"/>
              <a:t> </a:t>
            </a:r>
            <a:r>
              <a:rPr lang="ru-RU" sz="1200" i="1" dirty="0" err="1"/>
              <a:t>желілері</a:t>
            </a:r>
            <a:r>
              <a:rPr lang="ru-RU" sz="1200" i="1" dirty="0"/>
              <a:t> </a:t>
            </a:r>
            <a:r>
              <a:rPr lang="ru-RU" sz="1200" i="1" dirty="0" err="1"/>
              <a:t>арқылы</a:t>
            </a:r>
            <a:r>
              <a:rPr lang="ru-RU" sz="1200" i="1" dirty="0"/>
              <a:t> су беру» </a:t>
            </a:r>
            <a:r>
              <a:rPr lang="ru-RU" sz="1200" i="1" dirty="0" err="1"/>
              <a:t>қызметінің</a:t>
            </a:r>
            <a:r>
              <a:rPr lang="ru-RU" sz="1200" i="1" dirty="0"/>
              <a:t> </a:t>
            </a:r>
            <a:r>
              <a:rPr lang="ru-RU" sz="1200" i="1" dirty="0" err="1"/>
              <a:t>түрі</a:t>
            </a:r>
            <a:r>
              <a:rPr lang="ru-RU" sz="1200" i="1" dirty="0"/>
              <a:t> </a:t>
            </a:r>
            <a:r>
              <a:rPr lang="ru-RU" sz="1200" i="1" dirty="0" err="1"/>
              <a:t>бойынша</a:t>
            </a:r>
            <a:r>
              <a:rPr lang="ru-RU" sz="1200" i="1" dirty="0"/>
              <a:t> </a:t>
            </a:r>
            <a:r>
              <a:rPr lang="ru-RU" sz="1200" i="1" dirty="0" err="1"/>
              <a:t>кәсіпорын</a:t>
            </a:r>
            <a:r>
              <a:rPr lang="ru-RU" sz="1200" i="1" dirty="0"/>
              <a:t> </a:t>
            </a:r>
            <a:r>
              <a:rPr lang="ru-RU" sz="1200" i="1" dirty="0" err="1"/>
              <a:t>қуаты</a:t>
            </a:r>
            <a:r>
              <a:rPr lang="ru-RU" sz="1200" i="1" dirty="0"/>
              <a:t> аз </a:t>
            </a:r>
            <a:r>
              <a:rPr lang="ru-RU" sz="1200" i="1" dirty="0" err="1"/>
              <a:t>табиғи</a:t>
            </a:r>
            <a:r>
              <a:rPr lang="ru-RU" sz="1200" i="1" dirty="0"/>
              <a:t> </a:t>
            </a:r>
            <a:r>
              <a:rPr lang="ru-RU" sz="1200" i="1" dirty="0" err="1"/>
              <a:t>монополиялардың</a:t>
            </a:r>
            <a:r>
              <a:rPr lang="ru-RU" sz="1200" i="1" dirty="0"/>
              <a:t> </a:t>
            </a:r>
            <a:r>
              <a:rPr lang="ru-RU" sz="1200" i="1" dirty="0" err="1"/>
              <a:t>субъектісі</a:t>
            </a:r>
            <a:r>
              <a:rPr lang="ru-RU" sz="1200" i="1" dirty="0"/>
              <a:t> </a:t>
            </a:r>
            <a:r>
              <a:rPr lang="ru-RU" sz="1200" i="1" dirty="0" err="1"/>
              <a:t>болып</a:t>
            </a:r>
            <a:r>
              <a:rPr lang="ru-RU" sz="1200" i="1" dirty="0"/>
              <a:t> </a:t>
            </a:r>
            <a:r>
              <a:rPr lang="ru-RU" sz="1200" i="1" dirty="0" err="1"/>
              <a:t>табылады</a:t>
            </a:r>
            <a:r>
              <a:rPr lang="ru-RU" sz="1200" i="1" dirty="0" smtClean="0"/>
              <a:t>. </a:t>
            </a:r>
            <a:endParaRPr lang="ru-RU" sz="1600" dirty="0"/>
          </a:p>
        </p:txBody>
      </p:sp>
      <p:grpSp>
        <p:nvGrpSpPr>
          <p:cNvPr id="22" name="Group 490"/>
          <p:cNvGrpSpPr/>
          <p:nvPr/>
        </p:nvGrpSpPr>
        <p:grpSpPr>
          <a:xfrm>
            <a:off x="519060" y="2297787"/>
            <a:ext cx="369888" cy="368300"/>
            <a:chOff x="-3314701" y="4416426"/>
            <a:chExt cx="369888" cy="368300"/>
          </a:xfrm>
        </p:grpSpPr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-3314701" y="4416426"/>
              <a:ext cx="369888" cy="368300"/>
            </a:xfrm>
            <a:custGeom>
              <a:avLst/>
              <a:gdLst>
                <a:gd name="T0" fmla="*/ 261 w 283"/>
                <a:gd name="T1" fmla="*/ 109 h 283"/>
                <a:gd name="T2" fmla="*/ 253 w 283"/>
                <a:gd name="T3" fmla="*/ 98 h 283"/>
                <a:gd name="T4" fmla="*/ 254 w 283"/>
                <a:gd name="T5" fmla="*/ 120 h 283"/>
                <a:gd name="T6" fmla="*/ 274 w 283"/>
                <a:gd name="T7" fmla="*/ 159 h 283"/>
                <a:gd name="T8" fmla="*/ 252 w 283"/>
                <a:gd name="T9" fmla="*/ 171 h 283"/>
                <a:gd name="T10" fmla="*/ 265 w 283"/>
                <a:gd name="T11" fmla="*/ 192 h 283"/>
                <a:gd name="T12" fmla="*/ 229 w 283"/>
                <a:gd name="T13" fmla="*/ 216 h 283"/>
                <a:gd name="T14" fmla="*/ 215 w 283"/>
                <a:gd name="T15" fmla="*/ 234 h 283"/>
                <a:gd name="T16" fmla="*/ 185 w 283"/>
                <a:gd name="T17" fmla="*/ 252 h 283"/>
                <a:gd name="T18" fmla="*/ 159 w 283"/>
                <a:gd name="T19" fmla="*/ 258 h 283"/>
                <a:gd name="T20" fmla="*/ 124 w 283"/>
                <a:gd name="T21" fmla="*/ 258 h 283"/>
                <a:gd name="T22" fmla="*/ 98 w 283"/>
                <a:gd name="T23" fmla="*/ 252 h 283"/>
                <a:gd name="T24" fmla="*/ 67 w 283"/>
                <a:gd name="T25" fmla="*/ 234 h 283"/>
                <a:gd name="T26" fmla="*/ 54 w 283"/>
                <a:gd name="T27" fmla="*/ 216 h 283"/>
                <a:gd name="T28" fmla="*/ 18 w 283"/>
                <a:gd name="T29" fmla="*/ 192 h 283"/>
                <a:gd name="T30" fmla="*/ 31 w 283"/>
                <a:gd name="T31" fmla="*/ 171 h 283"/>
                <a:gd name="T32" fmla="*/ 9 w 283"/>
                <a:gd name="T33" fmla="*/ 159 h 283"/>
                <a:gd name="T34" fmla="*/ 29 w 283"/>
                <a:gd name="T35" fmla="*/ 120 h 283"/>
                <a:gd name="T36" fmla="*/ 31 w 283"/>
                <a:gd name="T37" fmla="*/ 98 h 283"/>
                <a:gd name="T38" fmla="*/ 48 w 283"/>
                <a:gd name="T39" fmla="*/ 67 h 283"/>
                <a:gd name="T40" fmla="*/ 66 w 283"/>
                <a:gd name="T41" fmla="*/ 54 h 283"/>
                <a:gd name="T42" fmla="*/ 90 w 283"/>
                <a:gd name="T43" fmla="*/ 18 h 283"/>
                <a:gd name="T44" fmla="*/ 120 w 283"/>
                <a:gd name="T45" fmla="*/ 28 h 283"/>
                <a:gd name="T46" fmla="*/ 159 w 283"/>
                <a:gd name="T47" fmla="*/ 9 h 283"/>
                <a:gd name="T48" fmla="*/ 180 w 283"/>
                <a:gd name="T49" fmla="*/ 33 h 283"/>
                <a:gd name="T50" fmla="*/ 223 w 283"/>
                <a:gd name="T51" fmla="*/ 35 h 283"/>
                <a:gd name="T52" fmla="*/ 223 w 283"/>
                <a:gd name="T53" fmla="*/ 60 h 283"/>
                <a:gd name="T54" fmla="*/ 247 w 283"/>
                <a:gd name="T55" fmla="*/ 60 h 283"/>
                <a:gd name="T56" fmla="*/ 275 w 283"/>
                <a:gd name="T57" fmla="*/ 89 h 283"/>
                <a:gd name="T58" fmla="*/ 233 w 283"/>
                <a:gd name="T59" fmla="*/ 58 h 283"/>
                <a:gd name="T60" fmla="*/ 233 w 283"/>
                <a:gd name="T61" fmla="*/ 36 h 283"/>
                <a:gd name="T62" fmla="*/ 193 w 283"/>
                <a:gd name="T63" fmla="*/ 7 h 283"/>
                <a:gd name="T64" fmla="*/ 168 w 283"/>
                <a:gd name="T65" fmla="*/ 20 h 283"/>
                <a:gd name="T66" fmla="*/ 119 w 283"/>
                <a:gd name="T67" fmla="*/ 0 h 283"/>
                <a:gd name="T68" fmla="*/ 104 w 283"/>
                <a:gd name="T69" fmla="*/ 23 h 283"/>
                <a:gd name="T70" fmla="*/ 51 w 283"/>
                <a:gd name="T71" fmla="*/ 29 h 283"/>
                <a:gd name="T72" fmla="*/ 53 w 283"/>
                <a:gd name="T73" fmla="*/ 54 h 283"/>
                <a:gd name="T74" fmla="*/ 30 w 283"/>
                <a:gd name="T75" fmla="*/ 51 h 283"/>
                <a:gd name="T76" fmla="*/ 9 w 283"/>
                <a:gd name="T77" fmla="*/ 96 h 283"/>
                <a:gd name="T78" fmla="*/ 22 w 283"/>
                <a:gd name="T79" fmla="*/ 109 h 283"/>
                <a:gd name="T80" fmla="*/ 0 w 283"/>
                <a:gd name="T81" fmla="*/ 119 h 283"/>
                <a:gd name="T82" fmla="*/ 20 w 283"/>
                <a:gd name="T83" fmla="*/ 168 h 283"/>
                <a:gd name="T84" fmla="*/ 9 w 283"/>
                <a:gd name="T85" fmla="*/ 187 h 283"/>
                <a:gd name="T86" fmla="*/ 30 w 283"/>
                <a:gd name="T87" fmla="*/ 231 h 283"/>
                <a:gd name="T88" fmla="*/ 50 w 283"/>
                <a:gd name="T89" fmla="*/ 225 h 283"/>
                <a:gd name="T90" fmla="*/ 57 w 283"/>
                <a:gd name="T91" fmla="*/ 233 h 283"/>
                <a:gd name="T92" fmla="*/ 90 w 283"/>
                <a:gd name="T93" fmla="*/ 275 h 283"/>
                <a:gd name="T94" fmla="*/ 115 w 283"/>
                <a:gd name="T95" fmla="*/ 262 h 283"/>
                <a:gd name="T96" fmla="*/ 163 w 283"/>
                <a:gd name="T97" fmla="*/ 283 h 283"/>
                <a:gd name="T98" fmla="*/ 179 w 283"/>
                <a:gd name="T99" fmla="*/ 259 h 283"/>
                <a:gd name="T100" fmla="*/ 231 w 283"/>
                <a:gd name="T101" fmla="*/ 253 h 283"/>
                <a:gd name="T102" fmla="*/ 225 w 283"/>
                <a:gd name="T103" fmla="*/ 233 h 283"/>
                <a:gd name="T104" fmla="*/ 233 w 283"/>
                <a:gd name="T105" fmla="*/ 225 h 283"/>
                <a:gd name="T106" fmla="*/ 253 w 283"/>
                <a:gd name="T107" fmla="*/ 231 h 283"/>
                <a:gd name="T108" fmla="*/ 260 w 283"/>
                <a:gd name="T109" fmla="*/ 178 h 283"/>
                <a:gd name="T110" fmla="*/ 262 w 283"/>
                <a:gd name="T111" fmla="*/ 168 h 283"/>
                <a:gd name="T112" fmla="*/ 283 w 283"/>
                <a:gd name="T113" fmla="*/ 11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" h="283">
                  <a:moveTo>
                    <a:pt x="278" y="115"/>
                  </a:moveTo>
                  <a:cubicBezTo>
                    <a:pt x="262" y="115"/>
                    <a:pt x="262" y="115"/>
                    <a:pt x="262" y="115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59" y="101"/>
                    <a:pt x="259" y="101"/>
                    <a:pt x="259" y="101"/>
                  </a:cubicBezTo>
                  <a:cubicBezTo>
                    <a:pt x="258" y="98"/>
                    <a:pt x="255" y="97"/>
                    <a:pt x="253" y="98"/>
                  </a:cubicBezTo>
                  <a:cubicBezTo>
                    <a:pt x="250" y="98"/>
                    <a:pt x="249" y="101"/>
                    <a:pt x="250" y="103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2"/>
                    <a:pt x="256" y="124"/>
                    <a:pt x="259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59"/>
                    <a:pt x="274" y="159"/>
                    <a:pt x="274" y="159"/>
                  </a:cubicBezTo>
                  <a:cubicBezTo>
                    <a:pt x="259" y="159"/>
                    <a:pt x="259" y="159"/>
                    <a:pt x="259" y="159"/>
                  </a:cubicBezTo>
                  <a:cubicBezTo>
                    <a:pt x="256" y="159"/>
                    <a:pt x="254" y="161"/>
                    <a:pt x="254" y="163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0" y="179"/>
                    <a:pt x="250" y="179"/>
                    <a:pt x="250" y="179"/>
                  </a:cubicBezTo>
                  <a:cubicBezTo>
                    <a:pt x="249" y="181"/>
                    <a:pt x="250" y="183"/>
                    <a:pt x="252" y="184"/>
                  </a:cubicBezTo>
                  <a:cubicBezTo>
                    <a:pt x="265" y="192"/>
                    <a:pt x="265" y="192"/>
                    <a:pt x="265" y="192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3" y="214"/>
                    <a:pt x="230" y="214"/>
                    <a:pt x="229" y="216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30"/>
                    <a:pt x="214" y="232"/>
                    <a:pt x="215" y="234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4" y="250"/>
                    <a:pt x="182" y="249"/>
                    <a:pt x="180" y="250"/>
                  </a:cubicBezTo>
                  <a:cubicBezTo>
                    <a:pt x="162" y="254"/>
                    <a:pt x="162" y="254"/>
                    <a:pt x="162" y="254"/>
                  </a:cubicBezTo>
                  <a:cubicBezTo>
                    <a:pt x="160" y="254"/>
                    <a:pt x="159" y="256"/>
                    <a:pt x="159" y="258"/>
                  </a:cubicBezTo>
                  <a:cubicBezTo>
                    <a:pt x="159" y="274"/>
                    <a:pt x="159" y="274"/>
                    <a:pt x="159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4" y="256"/>
                    <a:pt x="123" y="254"/>
                    <a:pt x="120" y="254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01" y="249"/>
                    <a:pt x="99" y="250"/>
                    <a:pt x="98" y="252"/>
                  </a:cubicBezTo>
                  <a:cubicBezTo>
                    <a:pt x="90" y="264"/>
                    <a:pt x="90" y="264"/>
                    <a:pt x="90" y="264"/>
                  </a:cubicBezTo>
                  <a:cubicBezTo>
                    <a:pt x="60" y="247"/>
                    <a:pt x="60" y="247"/>
                    <a:pt x="60" y="247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8" y="232"/>
                    <a:pt x="68" y="230"/>
                    <a:pt x="66" y="228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3" y="214"/>
                    <a:pt x="50" y="214"/>
                    <a:pt x="48" y="215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3" y="183"/>
                    <a:pt x="34" y="181"/>
                    <a:pt x="33" y="179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8" y="160"/>
                    <a:pt x="26" y="159"/>
                    <a:pt x="24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4"/>
                    <a:pt x="28" y="122"/>
                    <a:pt x="29" y="12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4" y="101"/>
                    <a:pt x="33" y="99"/>
                    <a:pt x="31" y="98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0" y="69"/>
                    <a:pt x="53" y="68"/>
                    <a:pt x="54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8" y="52"/>
                    <a:pt x="68" y="50"/>
                    <a:pt x="67" y="4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9" y="32"/>
                    <a:pt x="101" y="33"/>
                    <a:pt x="103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3" y="28"/>
                    <a:pt x="124" y="26"/>
                    <a:pt x="124" y="24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6"/>
                    <a:pt x="160" y="28"/>
                    <a:pt x="162" y="28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2" y="33"/>
                    <a:pt x="184" y="32"/>
                    <a:pt x="185" y="30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4" y="50"/>
                    <a:pt x="214" y="53"/>
                    <a:pt x="216" y="54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1" y="68"/>
                    <a:pt x="233" y="69"/>
                    <a:pt x="235" y="67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67" y="94"/>
                    <a:pt x="267" y="94"/>
                    <a:pt x="267" y="94"/>
                  </a:cubicBezTo>
                  <a:cubicBezTo>
                    <a:pt x="269" y="96"/>
                    <a:pt x="272" y="97"/>
                    <a:pt x="274" y="96"/>
                  </a:cubicBezTo>
                  <a:cubicBezTo>
                    <a:pt x="276" y="95"/>
                    <a:pt x="277" y="92"/>
                    <a:pt x="275" y="89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2" y="49"/>
                    <a:pt x="249" y="49"/>
                    <a:pt x="247" y="50"/>
                  </a:cubicBezTo>
                  <a:cubicBezTo>
                    <a:pt x="233" y="58"/>
                    <a:pt x="233" y="58"/>
                    <a:pt x="233" y="58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5"/>
                    <a:pt x="234" y="33"/>
                    <a:pt x="234" y="32"/>
                  </a:cubicBezTo>
                  <a:cubicBezTo>
                    <a:pt x="233" y="31"/>
                    <a:pt x="232" y="30"/>
                    <a:pt x="231" y="29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1" y="6"/>
                    <a:pt x="188" y="7"/>
                    <a:pt x="187" y="9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2"/>
                    <a:pt x="166" y="0"/>
                    <a:pt x="16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2"/>
                    <a:pt x="115" y="5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7"/>
                    <a:pt x="92" y="6"/>
                    <a:pt x="90" y="7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31"/>
                    <a:pt x="48" y="34"/>
                    <a:pt x="49" y="3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4" y="49"/>
                    <a:pt x="32" y="49"/>
                    <a:pt x="30" y="51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1"/>
                    <a:pt x="6" y="92"/>
                    <a:pt x="7" y="93"/>
                  </a:cubicBezTo>
                  <a:cubicBezTo>
                    <a:pt x="7" y="94"/>
                    <a:pt x="8" y="95"/>
                    <a:pt x="9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2" y="115"/>
                    <a:pt x="0" y="117"/>
                    <a:pt x="0" y="1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6"/>
                    <a:pt x="2" y="168"/>
                    <a:pt x="4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8" y="188"/>
                    <a:pt x="7" y="189"/>
                    <a:pt x="7" y="190"/>
                  </a:cubicBezTo>
                  <a:cubicBezTo>
                    <a:pt x="6" y="191"/>
                    <a:pt x="7" y="192"/>
                    <a:pt x="7" y="193"/>
                  </a:cubicBezTo>
                  <a:cubicBezTo>
                    <a:pt x="30" y="231"/>
                    <a:pt x="30" y="231"/>
                    <a:pt x="30" y="231"/>
                  </a:cubicBezTo>
                  <a:cubicBezTo>
                    <a:pt x="31" y="232"/>
                    <a:pt x="32" y="233"/>
                    <a:pt x="33" y="233"/>
                  </a:cubicBezTo>
                  <a:cubicBezTo>
                    <a:pt x="34" y="234"/>
                    <a:pt x="36" y="234"/>
                    <a:pt x="37" y="233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3" y="229"/>
                    <a:pt x="53" y="229"/>
                    <a:pt x="54" y="229"/>
                  </a:cubicBezTo>
                  <a:cubicBezTo>
                    <a:pt x="57" y="233"/>
                    <a:pt x="57" y="233"/>
                    <a:pt x="57" y="233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8" y="249"/>
                    <a:pt x="49" y="252"/>
                    <a:pt x="51" y="253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92" y="276"/>
                    <a:pt x="95" y="275"/>
                    <a:pt x="96" y="273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5" y="281"/>
                    <a:pt x="117" y="283"/>
                    <a:pt x="119" y="283"/>
                  </a:cubicBezTo>
                  <a:cubicBezTo>
                    <a:pt x="163" y="283"/>
                    <a:pt x="163" y="283"/>
                    <a:pt x="163" y="283"/>
                  </a:cubicBezTo>
                  <a:cubicBezTo>
                    <a:pt x="166" y="283"/>
                    <a:pt x="168" y="281"/>
                    <a:pt x="168" y="279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87" y="273"/>
                    <a:pt x="187" y="273"/>
                    <a:pt x="187" y="273"/>
                  </a:cubicBezTo>
                  <a:cubicBezTo>
                    <a:pt x="188" y="275"/>
                    <a:pt x="191" y="276"/>
                    <a:pt x="193" y="275"/>
                  </a:cubicBezTo>
                  <a:cubicBezTo>
                    <a:pt x="231" y="253"/>
                    <a:pt x="231" y="253"/>
                    <a:pt x="231" y="253"/>
                  </a:cubicBezTo>
                  <a:cubicBezTo>
                    <a:pt x="232" y="252"/>
                    <a:pt x="233" y="251"/>
                    <a:pt x="234" y="250"/>
                  </a:cubicBezTo>
                  <a:cubicBezTo>
                    <a:pt x="234" y="249"/>
                    <a:pt x="234" y="247"/>
                    <a:pt x="233" y="246"/>
                  </a:cubicBezTo>
                  <a:cubicBezTo>
                    <a:pt x="225" y="233"/>
                    <a:pt x="225" y="233"/>
                    <a:pt x="225" y="233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33" y="225"/>
                    <a:pt x="233" y="225"/>
                    <a:pt x="233" y="225"/>
                  </a:cubicBezTo>
                  <a:cubicBezTo>
                    <a:pt x="246" y="233"/>
                    <a:pt x="246" y="233"/>
                    <a:pt x="246" y="233"/>
                  </a:cubicBezTo>
                  <a:cubicBezTo>
                    <a:pt x="248" y="234"/>
                    <a:pt x="249" y="234"/>
                    <a:pt x="250" y="233"/>
                  </a:cubicBezTo>
                  <a:cubicBezTo>
                    <a:pt x="251" y="233"/>
                    <a:pt x="252" y="232"/>
                    <a:pt x="253" y="231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7" y="191"/>
                    <a:pt x="276" y="188"/>
                    <a:pt x="274" y="18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8" y="168"/>
                    <a:pt x="278" y="168"/>
                    <a:pt x="278" y="168"/>
                  </a:cubicBezTo>
                  <a:cubicBezTo>
                    <a:pt x="281" y="168"/>
                    <a:pt x="283" y="166"/>
                    <a:pt x="283" y="164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3" y="117"/>
                    <a:pt x="281" y="115"/>
                    <a:pt x="278" y="115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-3238501" y="4470401"/>
              <a:ext cx="215900" cy="255588"/>
            </a:xfrm>
            <a:custGeom>
              <a:avLst/>
              <a:gdLst>
                <a:gd name="T0" fmla="*/ 94 w 165"/>
                <a:gd name="T1" fmla="*/ 19 h 197"/>
                <a:gd name="T2" fmla="*/ 87 w 165"/>
                <a:gd name="T3" fmla="*/ 2 h 197"/>
                <a:gd name="T4" fmla="*/ 84 w 165"/>
                <a:gd name="T5" fmla="*/ 0 h 197"/>
                <a:gd name="T6" fmla="*/ 82 w 165"/>
                <a:gd name="T7" fmla="*/ 0 h 197"/>
                <a:gd name="T8" fmla="*/ 82 w 165"/>
                <a:gd name="T9" fmla="*/ 0 h 197"/>
                <a:gd name="T10" fmla="*/ 78 w 165"/>
                <a:gd name="T11" fmla="*/ 2 h 197"/>
                <a:gd name="T12" fmla="*/ 71 w 165"/>
                <a:gd name="T13" fmla="*/ 19 h 197"/>
                <a:gd name="T14" fmla="*/ 0 w 165"/>
                <a:gd name="T15" fmla="*/ 101 h 197"/>
                <a:gd name="T16" fmla="*/ 23 w 165"/>
                <a:gd name="T17" fmla="*/ 158 h 197"/>
                <a:gd name="T18" fmla="*/ 33 w 165"/>
                <a:gd name="T19" fmla="*/ 174 h 197"/>
                <a:gd name="T20" fmla="*/ 82 w 165"/>
                <a:gd name="T21" fmla="*/ 197 h 197"/>
                <a:gd name="T22" fmla="*/ 82 w 165"/>
                <a:gd name="T23" fmla="*/ 197 h 197"/>
                <a:gd name="T24" fmla="*/ 82 w 165"/>
                <a:gd name="T25" fmla="*/ 197 h 197"/>
                <a:gd name="T26" fmla="*/ 132 w 165"/>
                <a:gd name="T27" fmla="*/ 174 h 197"/>
                <a:gd name="T28" fmla="*/ 142 w 165"/>
                <a:gd name="T29" fmla="*/ 158 h 197"/>
                <a:gd name="T30" fmla="*/ 165 w 165"/>
                <a:gd name="T31" fmla="*/ 101 h 197"/>
                <a:gd name="T32" fmla="*/ 94 w 165"/>
                <a:gd name="T33" fmla="*/ 19 h 197"/>
                <a:gd name="T34" fmla="*/ 9 w 165"/>
                <a:gd name="T35" fmla="*/ 101 h 197"/>
                <a:gd name="T36" fmla="*/ 65 w 165"/>
                <a:gd name="T37" fmla="*/ 29 h 197"/>
                <a:gd name="T38" fmla="*/ 48 w 165"/>
                <a:gd name="T39" fmla="*/ 61 h 197"/>
                <a:gd name="T40" fmla="*/ 19 w 165"/>
                <a:gd name="T41" fmla="*/ 129 h 197"/>
                <a:gd name="T42" fmla="*/ 18 w 165"/>
                <a:gd name="T43" fmla="*/ 136 h 197"/>
                <a:gd name="T44" fmla="*/ 9 w 165"/>
                <a:gd name="T45" fmla="*/ 101 h 197"/>
                <a:gd name="T46" fmla="*/ 125 w 165"/>
                <a:gd name="T47" fmla="*/ 168 h 197"/>
                <a:gd name="T48" fmla="*/ 82 w 165"/>
                <a:gd name="T49" fmla="*/ 187 h 197"/>
                <a:gd name="T50" fmla="*/ 82 w 165"/>
                <a:gd name="T51" fmla="*/ 187 h 197"/>
                <a:gd name="T52" fmla="*/ 82 w 165"/>
                <a:gd name="T53" fmla="*/ 187 h 197"/>
                <a:gd name="T54" fmla="*/ 40 w 165"/>
                <a:gd name="T55" fmla="*/ 168 h 197"/>
                <a:gd name="T56" fmla="*/ 28 w 165"/>
                <a:gd name="T57" fmla="*/ 130 h 197"/>
                <a:gd name="T58" fmla="*/ 56 w 165"/>
                <a:gd name="T59" fmla="*/ 66 h 197"/>
                <a:gd name="T60" fmla="*/ 82 w 165"/>
                <a:gd name="T61" fmla="*/ 16 h 197"/>
                <a:gd name="T62" fmla="*/ 109 w 165"/>
                <a:gd name="T63" fmla="*/ 66 h 197"/>
                <a:gd name="T64" fmla="*/ 137 w 165"/>
                <a:gd name="T65" fmla="*/ 130 h 197"/>
                <a:gd name="T66" fmla="*/ 125 w 165"/>
                <a:gd name="T67" fmla="*/ 168 h 197"/>
                <a:gd name="T68" fmla="*/ 146 w 165"/>
                <a:gd name="T69" fmla="*/ 136 h 197"/>
                <a:gd name="T70" fmla="*/ 146 w 165"/>
                <a:gd name="T71" fmla="*/ 129 h 197"/>
                <a:gd name="T72" fmla="*/ 117 w 165"/>
                <a:gd name="T73" fmla="*/ 61 h 197"/>
                <a:gd name="T74" fmla="*/ 99 w 165"/>
                <a:gd name="T75" fmla="*/ 29 h 197"/>
                <a:gd name="T76" fmla="*/ 156 w 165"/>
                <a:gd name="T77" fmla="*/ 101 h 197"/>
                <a:gd name="T78" fmla="*/ 146 w 165"/>
                <a:gd name="T79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97">
                  <a:moveTo>
                    <a:pt x="94" y="19"/>
                  </a:moveTo>
                  <a:cubicBezTo>
                    <a:pt x="91" y="14"/>
                    <a:pt x="89" y="8"/>
                    <a:pt x="87" y="2"/>
                  </a:cubicBezTo>
                  <a:cubicBezTo>
                    <a:pt x="86" y="1"/>
                    <a:pt x="85" y="0"/>
                    <a:pt x="84" y="0"/>
                  </a:cubicBezTo>
                  <a:cubicBezTo>
                    <a:pt x="83" y="0"/>
                    <a:pt x="83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9" y="1"/>
                    <a:pt x="78" y="2"/>
                  </a:cubicBezTo>
                  <a:cubicBezTo>
                    <a:pt x="76" y="8"/>
                    <a:pt x="73" y="14"/>
                    <a:pt x="71" y="19"/>
                  </a:cubicBezTo>
                  <a:cubicBezTo>
                    <a:pt x="30" y="25"/>
                    <a:pt x="0" y="59"/>
                    <a:pt x="0" y="101"/>
                  </a:cubicBezTo>
                  <a:cubicBezTo>
                    <a:pt x="0" y="122"/>
                    <a:pt x="8" y="142"/>
                    <a:pt x="23" y="158"/>
                  </a:cubicBezTo>
                  <a:cubicBezTo>
                    <a:pt x="25" y="164"/>
                    <a:pt x="29" y="169"/>
                    <a:pt x="33" y="174"/>
                  </a:cubicBezTo>
                  <a:cubicBezTo>
                    <a:pt x="45" y="188"/>
                    <a:pt x="64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101" y="197"/>
                    <a:pt x="119" y="188"/>
                    <a:pt x="132" y="174"/>
                  </a:cubicBezTo>
                  <a:cubicBezTo>
                    <a:pt x="136" y="169"/>
                    <a:pt x="139" y="164"/>
                    <a:pt x="142" y="158"/>
                  </a:cubicBezTo>
                  <a:cubicBezTo>
                    <a:pt x="157" y="142"/>
                    <a:pt x="165" y="122"/>
                    <a:pt x="165" y="101"/>
                  </a:cubicBezTo>
                  <a:cubicBezTo>
                    <a:pt x="165" y="59"/>
                    <a:pt x="135" y="25"/>
                    <a:pt x="94" y="19"/>
                  </a:cubicBezTo>
                  <a:close/>
                  <a:moveTo>
                    <a:pt x="9" y="101"/>
                  </a:moveTo>
                  <a:cubicBezTo>
                    <a:pt x="9" y="66"/>
                    <a:pt x="33" y="37"/>
                    <a:pt x="65" y="29"/>
                  </a:cubicBezTo>
                  <a:cubicBezTo>
                    <a:pt x="59" y="41"/>
                    <a:pt x="53" y="51"/>
                    <a:pt x="48" y="61"/>
                  </a:cubicBezTo>
                  <a:cubicBezTo>
                    <a:pt x="34" y="86"/>
                    <a:pt x="21" y="107"/>
                    <a:pt x="19" y="129"/>
                  </a:cubicBezTo>
                  <a:cubicBezTo>
                    <a:pt x="18" y="131"/>
                    <a:pt x="18" y="134"/>
                    <a:pt x="18" y="136"/>
                  </a:cubicBezTo>
                  <a:cubicBezTo>
                    <a:pt x="12" y="126"/>
                    <a:pt x="9" y="113"/>
                    <a:pt x="9" y="101"/>
                  </a:cubicBezTo>
                  <a:close/>
                  <a:moveTo>
                    <a:pt x="125" y="168"/>
                  </a:moveTo>
                  <a:cubicBezTo>
                    <a:pt x="114" y="180"/>
                    <a:pt x="98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66" y="187"/>
                    <a:pt x="51" y="180"/>
                    <a:pt x="40" y="168"/>
                  </a:cubicBezTo>
                  <a:cubicBezTo>
                    <a:pt x="30" y="157"/>
                    <a:pt x="26" y="143"/>
                    <a:pt x="28" y="130"/>
                  </a:cubicBezTo>
                  <a:cubicBezTo>
                    <a:pt x="30" y="110"/>
                    <a:pt x="42" y="90"/>
                    <a:pt x="56" y="66"/>
                  </a:cubicBezTo>
                  <a:cubicBezTo>
                    <a:pt x="64" y="51"/>
                    <a:pt x="74" y="34"/>
                    <a:pt x="82" y="16"/>
                  </a:cubicBezTo>
                  <a:cubicBezTo>
                    <a:pt x="91" y="34"/>
                    <a:pt x="100" y="51"/>
                    <a:pt x="109" y="66"/>
                  </a:cubicBezTo>
                  <a:cubicBezTo>
                    <a:pt x="122" y="90"/>
                    <a:pt x="134" y="110"/>
                    <a:pt x="137" y="130"/>
                  </a:cubicBezTo>
                  <a:cubicBezTo>
                    <a:pt x="138" y="143"/>
                    <a:pt x="134" y="157"/>
                    <a:pt x="125" y="168"/>
                  </a:cubicBezTo>
                  <a:close/>
                  <a:moveTo>
                    <a:pt x="146" y="136"/>
                  </a:moveTo>
                  <a:cubicBezTo>
                    <a:pt x="146" y="134"/>
                    <a:pt x="146" y="131"/>
                    <a:pt x="146" y="129"/>
                  </a:cubicBezTo>
                  <a:cubicBezTo>
                    <a:pt x="143" y="107"/>
                    <a:pt x="131" y="86"/>
                    <a:pt x="117" y="61"/>
                  </a:cubicBezTo>
                  <a:cubicBezTo>
                    <a:pt x="111" y="51"/>
                    <a:pt x="105" y="41"/>
                    <a:pt x="99" y="29"/>
                  </a:cubicBezTo>
                  <a:cubicBezTo>
                    <a:pt x="132" y="37"/>
                    <a:pt x="156" y="66"/>
                    <a:pt x="156" y="101"/>
                  </a:cubicBezTo>
                  <a:cubicBezTo>
                    <a:pt x="156" y="113"/>
                    <a:pt x="152" y="126"/>
                    <a:pt x="146" y="13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90662" y="3056121"/>
            <a:ext cx="54652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err="1"/>
              <a:t>Қолданылатын</a:t>
            </a:r>
            <a:r>
              <a:rPr lang="ru-RU" sz="1600" b="1" dirty="0"/>
              <a:t> </a:t>
            </a:r>
            <a:r>
              <a:rPr lang="ru-RU" sz="1600" b="1" dirty="0" err="1"/>
              <a:t>отын</a:t>
            </a:r>
            <a:r>
              <a:rPr lang="ru-RU" sz="1600" b="1" dirty="0"/>
              <a:t> </a:t>
            </a:r>
            <a:r>
              <a:rPr lang="ru-RU" sz="1600" b="1" dirty="0" err="1"/>
              <a:t>түрі</a:t>
            </a:r>
            <a:r>
              <a:rPr lang="ru-RU" sz="1600" b="1" dirty="0"/>
              <a:t>: </a:t>
            </a:r>
            <a:endParaRPr lang="ru-RU" sz="1600" b="1" dirty="0" smtClean="0"/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err="1" smtClean="0"/>
              <a:t>Негізгі</a:t>
            </a:r>
            <a:r>
              <a:rPr lang="ru-RU" sz="1600" dirty="0" smtClean="0"/>
              <a:t> </a:t>
            </a:r>
            <a:r>
              <a:rPr lang="ru-RU" sz="1600" dirty="0" err="1"/>
              <a:t>отын</a:t>
            </a:r>
            <a:r>
              <a:rPr lang="ru-RU" sz="1600" dirty="0"/>
              <a:t> - </a:t>
            </a:r>
            <a:r>
              <a:rPr lang="ru-RU" sz="1600" dirty="0" err="1"/>
              <a:t>Екібастұз</a:t>
            </a:r>
            <a:r>
              <a:rPr lang="ru-RU" sz="1600" dirty="0"/>
              <a:t> </a:t>
            </a:r>
            <a:r>
              <a:rPr lang="ru-RU" sz="1600" dirty="0" err="1"/>
              <a:t>бассейнінің</a:t>
            </a:r>
            <a:r>
              <a:rPr lang="ru-RU" sz="1600" dirty="0"/>
              <a:t> </a:t>
            </a:r>
            <a:r>
              <a:rPr lang="ru-RU" sz="1600" dirty="0" err="1"/>
              <a:t>көмірі</a:t>
            </a:r>
            <a:r>
              <a:rPr lang="ru-RU" sz="1600" dirty="0"/>
              <a:t>; </a:t>
            </a:r>
            <a:endParaRPr lang="ru-RU" sz="1600" dirty="0" smtClean="0"/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err="1" smtClean="0"/>
              <a:t>Жанғыш</a:t>
            </a:r>
            <a:r>
              <a:rPr lang="ru-RU" sz="1600" dirty="0" smtClean="0"/>
              <a:t> </a:t>
            </a:r>
            <a:r>
              <a:rPr lang="ru-RU" sz="1600" dirty="0" err="1"/>
              <a:t>отын</a:t>
            </a:r>
            <a:r>
              <a:rPr lang="ru-RU" sz="1600" dirty="0"/>
              <a:t> – М-100 мазут.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6" name="Group 481"/>
          <p:cNvGrpSpPr/>
          <p:nvPr/>
        </p:nvGrpSpPr>
        <p:grpSpPr>
          <a:xfrm>
            <a:off x="519060" y="1830170"/>
            <a:ext cx="369888" cy="369888"/>
            <a:chOff x="-1550988" y="2722564"/>
            <a:chExt cx="369888" cy="369888"/>
          </a:xfrm>
        </p:grpSpPr>
        <p:sp>
          <p:nvSpPr>
            <p:cNvPr id="27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2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0293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 smtClean="0">
                <a:solidFill>
                  <a:schemeClr val="accent1"/>
                </a:solidFill>
              </a:rPr>
              <a:t>ЕЭК</a:t>
            </a:r>
            <a:r>
              <a:rPr lang="ru-RU" dirty="0"/>
              <a:t>2025 </a:t>
            </a:r>
            <a:r>
              <a:rPr lang="ru-RU" dirty="0" err="1"/>
              <a:t>жылғы</a:t>
            </a:r>
            <a:r>
              <a:rPr lang="ru-RU" dirty="0"/>
              <a:t> 1 </a:t>
            </a:r>
            <a:r>
              <a:rPr lang="ru-RU" dirty="0" err="1"/>
              <a:t>жартыжылдықта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бағдарламаның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44118"/>
              </p:ext>
            </p:extLst>
          </p:nvPr>
        </p:nvGraphicFramePr>
        <p:xfrm>
          <a:off x="242134" y="1441460"/>
          <a:ext cx="11517246" cy="4624865"/>
        </p:xfrm>
        <a:graphic>
          <a:graphicData uri="http://schemas.openxmlformats.org/drawingml/2006/table">
            <a:tbl>
              <a:tblPr/>
              <a:tblGrid>
                <a:gridCol w="184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27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3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32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27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24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094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404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1052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6211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1775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7027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2446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14632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55639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94967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14633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35974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65471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55638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255639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481781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875070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</a:tblGrid>
              <a:tr h="381120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р.с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№ 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Реттеліп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қызметтерді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ұсынудың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жоспарлы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нақты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көлемі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туралы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ақпарат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Пайда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залал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туралы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есеп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бағдарламаның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сомасы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бағдарламаны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қаржыландырудың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нақты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шарттары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мөлшері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туралы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ақпарат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теңге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бағдарламаны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орындаудың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нақты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көрсеткіштерін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бағдарламада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көрсеткіштермен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салыстыру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туралы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ақпарат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бағдарламада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қол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жеткізілген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нақты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көрсеткіштердің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көрсеткіштерден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ауытқу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себептерін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түсіндіру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реттеліп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қызметтердің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сапасы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сенімділігін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қызметтің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тиімділігін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арттыруды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бағалау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Реттеліп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қызметтердің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тауарлардың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жұмыстардың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атауы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аумақ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Іс-шаралардың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атауы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Өлшем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бірлігі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Табиғи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көрсеткіштердегі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саны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шеңберінде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көрсету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кезеңі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Жоспар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Ауытқу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Ауытқу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себептері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Меншікті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қаражат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теңге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Қарыз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қаражаты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қаражаты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бағдарламаға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шикізат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материалдар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отын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энергия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шығынын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заттай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мәнде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төмендету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бағдарламаға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іске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асыру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жылдары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қорлардың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активтердің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тозуын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физикалық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төмендету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 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бағдарламаға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іске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асыру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жылдары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шығындарды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азайту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 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бағдарламаға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іске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асыру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жылдары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апаттылықты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төмендету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Жоспар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Пайда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Өткен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фактісі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фактісі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Өткен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фактісі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фактісі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Жоспар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Өткен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фактісі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фактісі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3948051"/>
                  </a:ext>
                </a:extLst>
              </a:tr>
              <a:tr h="199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1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 smtClean="0">
                          <a:effectLst/>
                        </a:rPr>
                        <a:t>Жылу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энергиясын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өндіру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dirty="0" err="1" smtClean="0">
                          <a:effectLst/>
                        </a:rPr>
                        <a:t>Жылыту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жүйесінің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сыртқы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құбырларын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күрделі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жөндеу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dirty="0" smtClean="0"/>
                        <a:t>116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r>
                        <a:rPr lang="ru-RU" sz="800" dirty="0" smtClean="0"/>
                        <a:t>     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-40067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26 803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- 26 803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dirty="0" err="1" smtClean="0">
                          <a:effectLst/>
                        </a:rPr>
                        <a:t>Күрделі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жөндеу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жұмыстары</a:t>
                      </a:r>
                      <a:r>
                        <a:rPr lang="ru-RU" sz="800" dirty="0" smtClean="0">
                          <a:effectLst/>
                        </a:rPr>
                        <a:t> 2 </a:t>
                      </a:r>
                      <a:r>
                        <a:rPr lang="ru-RU" sz="800" dirty="0" err="1" smtClean="0">
                          <a:effectLst/>
                        </a:rPr>
                        <a:t>жартыжылдықта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жоспарланған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13810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бағдарламамен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белгіленбеген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бағдарламамен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белгіленбеген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dirty="0" err="1" smtClean="0">
                          <a:effectLst/>
                        </a:rPr>
                        <a:t>Күрделі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жөндеу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жұмыстары</a:t>
                      </a:r>
                      <a:r>
                        <a:rPr lang="ru-RU" sz="800" dirty="0" smtClean="0">
                          <a:effectLst/>
                        </a:rPr>
                        <a:t> 2 </a:t>
                      </a:r>
                      <a:r>
                        <a:rPr lang="ru-RU" sz="800" dirty="0" err="1" smtClean="0">
                          <a:effectLst/>
                        </a:rPr>
                        <a:t>жартыжылдықта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жоспарланған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 err="1" smtClean="0">
                          <a:effectLst/>
                        </a:rPr>
                        <a:t>Орындалған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жұмыстар</a:t>
                      </a:r>
                      <a:r>
                        <a:rPr lang="ru-RU" sz="800" dirty="0" smtClean="0">
                          <a:effectLst/>
                        </a:rPr>
                        <a:t> Электр </a:t>
                      </a:r>
                      <a:r>
                        <a:rPr lang="ru-RU" sz="800" dirty="0" err="1" smtClean="0">
                          <a:effectLst/>
                        </a:rPr>
                        <a:t>станциясының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негізгі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құралдарын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жұмыс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күйінде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ұстауға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бағытталатын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болады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ru-RU" sz="800" dirty="0" err="1" smtClean="0">
                          <a:effectLst/>
                        </a:rPr>
                        <a:t>бұл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тұтынушыларға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жылудың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үздіксіз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берілуін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қамтамасыз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етуге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мүмкіндік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береді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5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ЖИЫНЫ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-40067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26 803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-26 803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13810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12993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251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</a:t>
            </a:r>
            <a:r>
              <a:rPr lang="ru-RU" dirty="0"/>
              <a:t>2025 </a:t>
            </a:r>
            <a:r>
              <a:rPr lang="ru-RU" dirty="0" err="1"/>
              <a:t>жылғы</a:t>
            </a:r>
            <a:r>
              <a:rPr lang="ru-RU" dirty="0"/>
              <a:t> 1 </a:t>
            </a:r>
            <a:r>
              <a:rPr lang="ru-RU" dirty="0" err="1"/>
              <a:t>жартыжылдықтағы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бап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49921"/>
              </p:ext>
            </p:extLst>
          </p:nvPr>
        </p:nvGraphicFramePr>
        <p:xfrm>
          <a:off x="427091" y="901897"/>
          <a:ext cx="11172824" cy="5331830"/>
        </p:xfrm>
        <a:graphic>
          <a:graphicData uri="http://schemas.openxmlformats.org/drawingml/2006/table">
            <a:tbl>
              <a:tblPr/>
              <a:tblGrid>
                <a:gridCol w="349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5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64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70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15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75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046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39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смета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көрсеткіштерінің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атауы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Өлшем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бірлігі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08.11.2021 ж. № 97-НҚ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бұйрығымен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бекітілген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сметада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көзделген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.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нақты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қалыптасқан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көрсеткіштері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Ауытқулар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. %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Ауытқу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себептері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I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 smtClean="0">
                          <a:effectLst/>
                        </a:rPr>
                        <a:t>Тауарларды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өндіруге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және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қызмет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көрсетуге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арналған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шығындар</a:t>
                      </a:r>
                      <a:r>
                        <a:rPr lang="ru-RU" sz="900" dirty="0" smtClean="0">
                          <a:effectLst/>
                        </a:rPr>
                        <a:t>, </a:t>
                      </a:r>
                      <a:r>
                        <a:rPr lang="ru-RU" sz="900" dirty="0" err="1" smtClean="0">
                          <a:effectLst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63 112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83 659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 err="1" smtClean="0">
                          <a:effectLst/>
                        </a:rPr>
                        <a:t>Материалдық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шығындар</a:t>
                      </a:r>
                      <a:r>
                        <a:rPr lang="ru-RU" sz="900" b="1" dirty="0" smtClean="0">
                          <a:effectLst/>
                        </a:rPr>
                        <a:t>, </a:t>
                      </a:r>
                      <a:r>
                        <a:rPr lang="ru-RU" sz="900" b="1" dirty="0" err="1" smtClean="0">
                          <a:effectLst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40 975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44 874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                                 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 err="1" smtClean="0">
                          <a:effectLst/>
                        </a:rPr>
                        <a:t>шикізат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және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материалдар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197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-35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смета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орындалады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отын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40 672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44 677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смета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орындалады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 err="1" smtClean="0">
                          <a:effectLst/>
                        </a:rPr>
                        <a:t>Еңбекақы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төлеу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шығындары</a:t>
                      </a:r>
                      <a:r>
                        <a:rPr lang="ru-RU" sz="900" b="1" dirty="0" smtClean="0">
                          <a:effectLst/>
                        </a:rPr>
                        <a:t>, </a:t>
                      </a:r>
                      <a:r>
                        <a:rPr lang="ru-RU" sz="900" b="1" dirty="0" err="1" smtClean="0">
                          <a:effectLst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2 971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2 258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-24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dirty="0" err="1" smtClean="0">
                          <a:effectLst/>
                        </a:rPr>
                        <a:t>Ағымдағы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жылдың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соңына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дейін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тарифтік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сметаның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орындалуы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күтілуде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Оның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ішінде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 smtClean="0">
                          <a:effectLst/>
                        </a:rPr>
                        <a:t>өндірістік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жұмысшылардың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2 592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1 843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-29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9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 smtClean="0">
                          <a:effectLst/>
                        </a:rPr>
                        <a:t>әлеуметтік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салық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және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міндетті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сақтандыру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239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9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 smtClean="0">
                          <a:effectLst/>
                        </a:rPr>
                        <a:t>Міндетті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кәсіптік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зейнетақы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жарналары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аударымдары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1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 smtClean="0">
                          <a:effectLst/>
                        </a:rPr>
                        <a:t>Міндетті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медициналық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сақтандыруға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0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Амортизация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13 810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36 049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161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dirty="0" err="1" smtClean="0">
                          <a:effectLst/>
                        </a:rPr>
                        <a:t>ұлғаю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объектілерді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күрделі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жөндеуден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кейін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пайдалануға</a:t>
                      </a:r>
                      <a:r>
                        <a:rPr lang="ru-RU" sz="900" dirty="0" smtClean="0">
                          <a:effectLst/>
                        </a:rPr>
                        <a:t> беру </a:t>
                      </a:r>
                      <a:r>
                        <a:rPr lang="ru-RU" sz="900" dirty="0" err="1" smtClean="0">
                          <a:effectLst/>
                        </a:rPr>
                        <a:t>есебінен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Жөндеу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4 775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-100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dirty="0" err="1" smtClean="0">
                          <a:effectLst/>
                        </a:rPr>
                        <a:t>Ағымдағы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жөндеу</a:t>
                      </a:r>
                      <a:r>
                        <a:rPr lang="ru-RU" sz="900" dirty="0" smtClean="0">
                          <a:effectLst/>
                        </a:rPr>
                        <a:t>, </a:t>
                      </a:r>
                      <a:r>
                        <a:rPr lang="ru-RU" sz="900" dirty="0" err="1" smtClean="0">
                          <a:effectLst/>
                        </a:rPr>
                        <a:t>жөндеу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кестесіне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сәйкес</a:t>
                      </a:r>
                      <a:r>
                        <a:rPr lang="ru-RU" sz="900" dirty="0" smtClean="0">
                          <a:effectLst/>
                        </a:rPr>
                        <a:t> 2025 </a:t>
                      </a:r>
                      <a:r>
                        <a:rPr lang="ru-RU" sz="900" dirty="0" err="1" smtClean="0">
                          <a:effectLst/>
                        </a:rPr>
                        <a:t>жылдың</a:t>
                      </a:r>
                      <a:r>
                        <a:rPr lang="ru-RU" sz="900" dirty="0" smtClean="0">
                          <a:effectLst/>
                        </a:rPr>
                        <a:t> 2 </a:t>
                      </a:r>
                      <a:r>
                        <a:rPr lang="ru-RU" sz="900" dirty="0" err="1" smtClean="0">
                          <a:effectLst/>
                        </a:rPr>
                        <a:t>жартыжылдығына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жоспарланған</a:t>
                      </a:r>
                      <a:r>
                        <a:rPr lang="ru-RU" sz="900" dirty="0" smtClean="0">
                          <a:effectLst/>
                        </a:rPr>
                        <a:t>, </a:t>
                      </a:r>
                      <a:r>
                        <a:rPr lang="ru-RU" sz="900" dirty="0" err="1" smtClean="0">
                          <a:effectLst/>
                        </a:rPr>
                        <a:t>сатып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алу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рәсімдері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жүргізілуде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 smtClean="0">
                          <a:effectLst/>
                        </a:rPr>
                        <a:t>Басқа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581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436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-26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2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 smtClean="0">
                          <a:effectLst/>
                        </a:rPr>
                        <a:t>Жерді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жалға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алу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23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смета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орындалады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6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smtClean="0">
                          <a:effectLst/>
                        </a:rPr>
                        <a:t>Су </a:t>
                      </a:r>
                      <a:r>
                        <a:rPr lang="ru-RU" sz="900" dirty="0" err="1" smtClean="0">
                          <a:effectLst/>
                        </a:rPr>
                        <a:t>төлемі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АЕК-</a:t>
                      </a:r>
                      <a:r>
                        <a:rPr lang="ru-RU" sz="900" dirty="0" err="1" smtClean="0">
                          <a:effectLst/>
                        </a:rPr>
                        <a:t>ті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арттыру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есебінен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жыл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бойынша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тарифтік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сметаның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артуы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күтілуде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3539419"/>
                  </a:ext>
                </a:extLst>
              </a:tr>
              <a:tr h="162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 smtClean="0">
                          <a:effectLst/>
                        </a:rPr>
                        <a:t>салық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төлемдері</a:t>
                      </a:r>
                      <a:r>
                        <a:rPr lang="ru-RU" sz="900" dirty="0" smtClean="0">
                          <a:effectLst/>
                        </a:rPr>
                        <a:t> мен </a:t>
                      </a:r>
                      <a:r>
                        <a:rPr lang="ru-RU" sz="900" dirty="0" err="1" smtClean="0">
                          <a:effectLst/>
                        </a:rPr>
                        <a:t>алымдары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- 48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900" dirty="0" err="1" smtClean="0">
                          <a:effectLst/>
                        </a:rPr>
                        <a:t>Ағымдағы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жылдың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соңына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дейін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тарифтік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сметаның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орындалуы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күтілуде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213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1496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38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ЕЭК: 2025 </a:t>
            </a:r>
            <a:r>
              <a:rPr lang="ru-RU" dirty="0" err="1"/>
              <a:t>жылғы</a:t>
            </a:r>
            <a:r>
              <a:rPr lang="ru-RU" dirty="0"/>
              <a:t> 1 </a:t>
            </a:r>
            <a:r>
              <a:rPr lang="ru-RU" dirty="0" err="1"/>
              <a:t>жартыжылдықтағы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бап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есеп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05822"/>
              </p:ext>
            </p:extLst>
          </p:nvPr>
        </p:nvGraphicFramePr>
        <p:xfrm>
          <a:off x="199750" y="1876298"/>
          <a:ext cx="11535611" cy="3325592"/>
        </p:xfrm>
        <a:graphic>
          <a:graphicData uri="http://schemas.openxmlformats.org/drawingml/2006/table">
            <a:tbl>
              <a:tblPr/>
              <a:tblGrid>
                <a:gridCol w="3454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8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48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45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582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 err="1" smtClean="0">
                          <a:effectLst/>
                        </a:rPr>
                        <a:t>Кезең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шығыстары</a:t>
                      </a:r>
                      <a:r>
                        <a:rPr lang="ru-RU" sz="900" b="1" dirty="0" smtClean="0">
                          <a:effectLst/>
                        </a:rPr>
                        <a:t>, </a:t>
                      </a:r>
                      <a:r>
                        <a:rPr lang="ru-RU" sz="900" b="1" dirty="0" err="1" smtClean="0">
                          <a:effectLst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4 208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2 988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-29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 err="1" smtClean="0">
                          <a:effectLst/>
                        </a:rPr>
                        <a:t>Жалпы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және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әкімшілік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шығыстар</a:t>
                      </a:r>
                      <a:r>
                        <a:rPr lang="ru-RU" sz="900" b="1" dirty="0" smtClean="0">
                          <a:effectLst/>
                        </a:rPr>
                        <a:t>, </a:t>
                      </a:r>
                      <a:r>
                        <a:rPr lang="ru-RU" sz="900" b="1" dirty="0" err="1" smtClean="0">
                          <a:effectLst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4 178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2 979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9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 smtClean="0">
                          <a:effectLst/>
                        </a:rPr>
                        <a:t>әкімшілік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персоналдың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dirty="0" err="1" smtClean="0">
                          <a:effectLst/>
                        </a:rPr>
                        <a:t>өсім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жалақының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өсуіне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байланысты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 smtClean="0">
                          <a:effectLst/>
                        </a:rPr>
                        <a:t>әлеуметтік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салық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және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әлеуметтік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 smtClean="0">
                          <a:effectLst/>
                        </a:rPr>
                        <a:t>Міндетті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медициналық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сақтандыруға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3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 smtClean="0">
                          <a:effectLst/>
                        </a:rPr>
                        <a:t>Сыртқы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ұйымдарының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қызметтері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dirty="0" smtClean="0">
                          <a:effectLst/>
                        </a:rPr>
                        <a:t>2025 </a:t>
                      </a:r>
                      <a:r>
                        <a:rPr lang="ru-RU" sz="900" dirty="0" err="1" smtClean="0">
                          <a:effectLst/>
                        </a:rPr>
                        <a:t>жылғы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сәуірден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бастап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электрондық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сауда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алаңын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пайдалану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жөніндегі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қызметтің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құнын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ұлғайту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есебінен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жыл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бойынша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тарифтік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сметаның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артуы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күтілуде</a:t>
                      </a:r>
                      <a:r>
                        <a:rPr lang="ru-RU" sz="900" dirty="0" smtClean="0">
                          <a:effectLst/>
                        </a:rPr>
                        <a:t>.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smtClean="0">
                          <a:effectLst/>
                        </a:rPr>
                        <a:t>ЭТП </a:t>
                      </a:r>
                      <a:r>
                        <a:rPr lang="ru-RU" sz="900" dirty="0" err="1" smtClean="0">
                          <a:effectLst/>
                        </a:rPr>
                        <a:t>ұсыну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жөніндегі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 smtClean="0">
                          <a:effectLst/>
                        </a:rPr>
                        <a:t>Инвестициялық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бағдарламаның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техникалық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сараптамасы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жөніндегі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dirty="0" err="1" smtClean="0">
                          <a:effectLst/>
                        </a:rPr>
                        <a:t>Төмендеу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әлеуетті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жеткізуші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ұсынған</a:t>
                      </a:r>
                      <a:r>
                        <a:rPr lang="ru-RU" sz="900" dirty="0" smtClean="0">
                          <a:effectLst/>
                        </a:rPr>
                        <a:t> аз </a:t>
                      </a:r>
                      <a:r>
                        <a:rPr lang="ru-RU" sz="900" dirty="0" err="1" smtClean="0">
                          <a:effectLst/>
                        </a:rPr>
                        <a:t>сомаға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баға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ұсынысы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есебінен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 err="1" smtClean="0">
                          <a:effectLst/>
                        </a:rPr>
                        <a:t>Іске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асыру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бойынша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шығыстар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dirty="0" err="1" smtClean="0">
                          <a:effectLst/>
                        </a:rPr>
                        <a:t>төмендеу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сату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бөлімінің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персоналының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санын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оңтайландыру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есебінен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болды</a:t>
                      </a:r>
                      <a:endParaRPr lang="ru-RU" sz="9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0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 err="1" smtClean="0">
                          <a:effectLst/>
                        </a:rPr>
                        <a:t>Қызмет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көрсетуге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арналған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барлық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67 320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84 336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6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Табыс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(РБА*СП)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12 993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 err="1" smtClean="0">
                          <a:effectLst/>
                        </a:rPr>
                        <a:t>Пайда</a:t>
                      </a:r>
                      <a:r>
                        <a:rPr lang="ru-RU" sz="900" b="1" dirty="0" smtClean="0">
                          <a:effectLst/>
                        </a:rPr>
                        <a:t> (</a:t>
                      </a:r>
                      <a:r>
                        <a:rPr lang="ru-RU" sz="900" b="1" dirty="0" err="1" smtClean="0">
                          <a:effectLst/>
                        </a:rPr>
                        <a:t>шығын</a:t>
                      </a:r>
                      <a:r>
                        <a:rPr lang="ru-RU" sz="900" b="1" dirty="0" smtClean="0">
                          <a:effectLst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067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1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Барлық</a:t>
                      </a:r>
                      <a:r>
                        <a:rPr lang="kk-KZ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табыс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80313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46 581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-42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018938"/>
              </p:ext>
            </p:extLst>
          </p:nvPr>
        </p:nvGraphicFramePr>
        <p:xfrm>
          <a:off x="183504" y="1171448"/>
          <a:ext cx="11544300" cy="688064"/>
        </p:xfrm>
        <a:graphic>
          <a:graphicData uri="http://schemas.openxmlformats.org/drawingml/2006/table">
            <a:tbl>
              <a:tblPr/>
              <a:tblGrid>
                <a:gridCol w="354180">
                  <a:extLst>
                    <a:ext uri="{9D8B030D-6E8A-4147-A177-3AD203B41FA5}">
                      <a16:colId xmlns="" xmlns:a16="http://schemas.microsoft.com/office/drawing/2014/main" val="3873928305"/>
                    </a:ext>
                  </a:extLst>
                </a:gridCol>
                <a:gridCol w="2989007">
                  <a:extLst>
                    <a:ext uri="{9D8B030D-6E8A-4147-A177-3AD203B41FA5}">
                      <a16:colId xmlns="" xmlns:a16="http://schemas.microsoft.com/office/drawing/2014/main" val="693392545"/>
                    </a:ext>
                  </a:extLst>
                </a:gridCol>
                <a:gridCol w="924232">
                  <a:extLst>
                    <a:ext uri="{9D8B030D-6E8A-4147-A177-3AD203B41FA5}">
                      <a16:colId xmlns="" xmlns:a16="http://schemas.microsoft.com/office/drawing/2014/main" val="3514993770"/>
                    </a:ext>
                  </a:extLst>
                </a:gridCol>
                <a:gridCol w="1465007">
                  <a:extLst>
                    <a:ext uri="{9D8B030D-6E8A-4147-A177-3AD203B41FA5}">
                      <a16:colId xmlns="" xmlns:a16="http://schemas.microsoft.com/office/drawing/2014/main" val="3660104766"/>
                    </a:ext>
                  </a:extLst>
                </a:gridCol>
                <a:gridCol w="1236986">
                  <a:extLst>
                    <a:ext uri="{9D8B030D-6E8A-4147-A177-3AD203B41FA5}">
                      <a16:colId xmlns="" xmlns:a16="http://schemas.microsoft.com/office/drawing/2014/main" val="840944139"/>
                    </a:ext>
                  </a:extLst>
                </a:gridCol>
                <a:gridCol w="700982">
                  <a:extLst>
                    <a:ext uri="{9D8B030D-6E8A-4147-A177-3AD203B41FA5}">
                      <a16:colId xmlns="" xmlns:a16="http://schemas.microsoft.com/office/drawing/2014/main" val="3001708712"/>
                    </a:ext>
                  </a:extLst>
                </a:gridCol>
                <a:gridCol w="3873906">
                  <a:extLst>
                    <a:ext uri="{9D8B030D-6E8A-4147-A177-3AD203B41FA5}">
                      <a16:colId xmlns="" xmlns:a16="http://schemas.microsoft.com/office/drawing/2014/main" val="1747598430"/>
                    </a:ext>
                  </a:extLst>
                </a:gridCol>
              </a:tblGrid>
              <a:tr h="688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смета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көрсеткіштерінің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атауы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Өлшем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бірлігі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08.11.2021 ж. № 97-НҚ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бұйрығымен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бекітілген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сметада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көзделген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.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нақты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қалыптасқан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көрсеткіштері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Ауытқулар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%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себептері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63635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963655"/>
              </p:ext>
            </p:extLst>
          </p:nvPr>
        </p:nvGraphicFramePr>
        <p:xfrm>
          <a:off x="199750" y="5214381"/>
          <a:ext cx="11543166" cy="706005"/>
        </p:xfrm>
        <a:graphic>
          <a:graphicData uri="http://schemas.openxmlformats.org/drawingml/2006/table">
            <a:tbl>
              <a:tblPr/>
              <a:tblGrid>
                <a:gridCol w="344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57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66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12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52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658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05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 err="1" smtClean="0">
                          <a:effectLst/>
                        </a:rPr>
                        <a:t>Көрсетілетін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қызметтердің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көлемі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Гкал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43,823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25,417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900" dirty="0" err="1" smtClean="0">
                          <a:effectLst/>
                        </a:rPr>
                        <a:t>Ағымдағы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жылдың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соңына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дейін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тарифтік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сметаның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орындалуы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күтілуде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892"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VIII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Тариф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(ҚҚС-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сыз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/Гкал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1 832,67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1832,67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 err="1" smtClean="0">
                          <a:effectLst/>
                        </a:rPr>
                        <a:t>анықтама</a:t>
                      </a:r>
                      <a:r>
                        <a:rPr lang="ru-RU" sz="900" b="1" dirty="0" smtClean="0">
                          <a:effectLst/>
                        </a:rPr>
                        <a:t>: </a:t>
                      </a:r>
                      <a:r>
                        <a:rPr lang="ru-RU" sz="900" b="1" dirty="0" err="1" smtClean="0">
                          <a:effectLst/>
                        </a:rPr>
                        <a:t>нақты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құны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/Гкал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3 409,04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5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1157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сапасы</a:t>
            </a:r>
            <a:r>
              <a:rPr lang="ru-RU" dirty="0"/>
              <a:t> мен </a:t>
            </a:r>
            <a:r>
              <a:rPr lang="ru-RU" dirty="0" err="1"/>
              <a:t>сенімділігі</a:t>
            </a:r>
            <a:r>
              <a:rPr lang="ru-RU" dirty="0"/>
              <a:t> </a:t>
            </a:r>
            <a:r>
              <a:rPr lang="ru-RU" dirty="0" err="1"/>
              <a:t>көрсеткіштерінің</a:t>
            </a:r>
            <a:r>
              <a:rPr lang="ru-RU" dirty="0"/>
              <a:t> </a:t>
            </a:r>
            <a:r>
              <a:rPr lang="ru-RU" dirty="0" err="1"/>
              <a:t>сақталуы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2025 </a:t>
            </a:r>
            <a:r>
              <a:rPr lang="ru-RU" dirty="0" err="1"/>
              <a:t>жылғы</a:t>
            </a:r>
            <a:r>
              <a:rPr lang="ru-RU" dirty="0"/>
              <a:t> 1 </a:t>
            </a:r>
            <a:r>
              <a:rPr lang="ru-RU" dirty="0" err="1"/>
              <a:t>жартыжылдықтағы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тиімділігінің</a:t>
            </a:r>
            <a:r>
              <a:rPr lang="ru-RU" dirty="0"/>
              <a:t> </a:t>
            </a:r>
            <a:r>
              <a:rPr lang="ru-RU" dirty="0" err="1"/>
              <a:t>көрсеткіштеріне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1017621"/>
            <a:ext cx="1129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600" dirty="0" smtClean="0"/>
              <a:t>«ЕЭК» </a:t>
            </a:r>
            <a:r>
              <a:rPr lang="ru-RU" sz="1600" dirty="0"/>
              <a:t>АҚ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реттелетін</a:t>
            </a:r>
            <a:r>
              <a:rPr lang="ru-RU" sz="1600" dirty="0"/>
              <a:t> </a:t>
            </a:r>
            <a:r>
              <a:rPr lang="ru-RU" sz="1600" dirty="0" err="1"/>
              <a:t>қызметтердің</a:t>
            </a:r>
            <a:r>
              <a:rPr lang="ru-RU" sz="1600" dirty="0"/>
              <a:t> </a:t>
            </a:r>
            <a:r>
              <a:rPr lang="ru-RU" sz="1600" dirty="0" err="1"/>
              <a:t>сапасы</a:t>
            </a:r>
            <a:r>
              <a:rPr lang="ru-RU" sz="1600" dirty="0"/>
              <a:t> мен </a:t>
            </a:r>
            <a:r>
              <a:rPr lang="ru-RU" sz="1600" dirty="0" err="1"/>
              <a:t>сенімділігі</a:t>
            </a:r>
            <a:r>
              <a:rPr lang="ru-RU" sz="1600" dirty="0"/>
              <a:t> </a:t>
            </a:r>
            <a:r>
              <a:rPr lang="ru-RU" sz="1600" dirty="0" err="1"/>
              <a:t>көрсеткіштері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тиімділігінің</a:t>
            </a:r>
            <a:r>
              <a:rPr lang="ru-RU" sz="1600" dirty="0"/>
              <a:t> </a:t>
            </a:r>
            <a:r>
              <a:rPr lang="ru-RU" sz="1600" dirty="0" err="1"/>
              <a:t>көрсеткіштері</a:t>
            </a:r>
            <a:r>
              <a:rPr lang="ru-RU" sz="1600" dirty="0"/>
              <a:t> </a:t>
            </a:r>
            <a:r>
              <a:rPr lang="ru-RU" sz="1600" b="1" dirty="0" err="1"/>
              <a:t>әзірленбеген</a:t>
            </a:r>
            <a:r>
              <a:rPr lang="ru-RU" sz="1600" b="1" dirty="0"/>
              <a:t> </a:t>
            </a:r>
            <a:r>
              <a:rPr lang="ru-RU" sz="1600" b="1" dirty="0" err="1"/>
              <a:t>және</a:t>
            </a:r>
            <a:r>
              <a:rPr lang="ru-RU" sz="1600" b="1" dirty="0"/>
              <a:t> </a:t>
            </a:r>
            <a:r>
              <a:rPr lang="ru-RU" sz="1600" b="1" dirty="0" err="1"/>
              <a:t>бекітілмеген</a:t>
            </a:r>
            <a:r>
              <a:rPr lang="ru-RU" sz="1600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7500" y="1626209"/>
            <a:ext cx="11292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Көрсеткіштерге</a:t>
            </a:r>
            <a:r>
              <a:rPr lang="ru-RU" sz="1600" dirty="0"/>
              <a:t> </a:t>
            </a:r>
            <a:r>
              <a:rPr lang="ru-RU" sz="1600" dirty="0" err="1"/>
              <a:t>қол</a:t>
            </a:r>
            <a:r>
              <a:rPr lang="ru-RU" sz="1600" dirty="0"/>
              <a:t> </a:t>
            </a:r>
            <a:r>
              <a:rPr lang="ru-RU" sz="1600" dirty="0" err="1"/>
              <a:t>жеткізуді</a:t>
            </a:r>
            <a:r>
              <a:rPr lang="ru-RU" sz="1600" dirty="0"/>
              <a:t> </a:t>
            </a:r>
            <a:r>
              <a:rPr lang="ru-RU" sz="1600" dirty="0" err="1"/>
              <a:t>бағалау</a:t>
            </a:r>
            <a:r>
              <a:rPr lang="ru-RU" sz="1600" dirty="0"/>
              <a:t> 2025 </a:t>
            </a:r>
            <a:r>
              <a:rPr lang="ru-RU" sz="1600" dirty="0" err="1"/>
              <a:t>жылдың</a:t>
            </a:r>
            <a:r>
              <a:rPr lang="ru-RU" sz="1600" dirty="0"/>
              <a:t> </a:t>
            </a:r>
            <a:r>
              <a:rPr lang="ru-RU" sz="1600" dirty="0" err="1"/>
              <a:t>қорытындысы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бекітілген</a:t>
            </a:r>
            <a:r>
              <a:rPr lang="ru-RU" sz="1600" dirty="0"/>
              <a:t> </a:t>
            </a:r>
            <a:r>
              <a:rPr lang="ru-RU" sz="1600" dirty="0" err="1"/>
              <a:t>инвестициялық</a:t>
            </a:r>
            <a:r>
              <a:rPr lang="ru-RU" sz="1600" dirty="0"/>
              <a:t> </a:t>
            </a:r>
            <a:r>
              <a:rPr lang="ru-RU" sz="1600" dirty="0" err="1"/>
              <a:t>бағдарламада</a:t>
            </a:r>
            <a:r>
              <a:rPr lang="ru-RU" sz="1600" dirty="0"/>
              <a:t> </a:t>
            </a:r>
            <a:r>
              <a:rPr lang="ru-RU" sz="1600" dirty="0" err="1"/>
              <a:t>көзделген</a:t>
            </a:r>
            <a:r>
              <a:rPr lang="ru-RU" sz="1600" dirty="0"/>
              <a:t> </a:t>
            </a:r>
            <a:r>
              <a:rPr lang="ru-RU" sz="1600" dirty="0" err="1"/>
              <a:t>іс-шараларды</a:t>
            </a:r>
            <a:r>
              <a:rPr lang="ru-RU" sz="1600" dirty="0"/>
              <a:t> </a:t>
            </a:r>
            <a:r>
              <a:rPr lang="ru-RU" sz="1600" dirty="0" err="1"/>
              <a:t>орындау</a:t>
            </a:r>
            <a:r>
              <a:rPr lang="ru-RU" sz="1600" dirty="0"/>
              <a:t> </a:t>
            </a:r>
            <a:r>
              <a:rPr lang="ru-RU" sz="1600" dirty="0" err="1"/>
              <a:t>нәтижелері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жүзеге</a:t>
            </a:r>
            <a:r>
              <a:rPr lang="ru-RU" sz="1600" dirty="0"/>
              <a:t> </a:t>
            </a:r>
            <a:r>
              <a:rPr lang="ru-RU" sz="1600" dirty="0" err="1"/>
              <a:t>асырылады</a:t>
            </a:r>
            <a:endParaRPr lang="ru-RU" sz="1600" dirty="0"/>
          </a:p>
        </p:txBody>
      </p:sp>
      <p:grpSp>
        <p:nvGrpSpPr>
          <p:cNvPr id="23" name="Group 481"/>
          <p:cNvGrpSpPr/>
          <p:nvPr/>
        </p:nvGrpSpPr>
        <p:grpSpPr>
          <a:xfrm>
            <a:off x="462199" y="940120"/>
            <a:ext cx="369888" cy="369888"/>
            <a:chOff x="-1550988" y="2722564"/>
            <a:chExt cx="369888" cy="369888"/>
          </a:xfrm>
        </p:grpSpPr>
        <p:sp>
          <p:nvSpPr>
            <p:cNvPr id="2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105020"/>
              </p:ext>
            </p:extLst>
          </p:nvPr>
        </p:nvGraphicFramePr>
        <p:xfrm>
          <a:off x="462198" y="2697932"/>
          <a:ext cx="11280027" cy="1905256"/>
        </p:xfrm>
        <a:graphic>
          <a:graphicData uri="http://schemas.openxmlformats.org/drawingml/2006/table">
            <a:tbl>
              <a:tblPr/>
              <a:tblGrid>
                <a:gridCol w="2853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5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4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43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150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297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452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0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Р.с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.№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Тиімділік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көрсеткіші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факт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жартыжылдығының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фактісі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Тиімділік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көрсеткіштеріне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қол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жеткізуді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бағалау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Тиімділік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көрсеткіштеріне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қол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жеткізбеу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себептері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негіздемесі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97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effectLst/>
                        </a:rPr>
                        <a:t>Негізгі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құралдардың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тозуын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азайту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17,7%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 err="1" smtClean="0">
                          <a:effectLst/>
                        </a:rPr>
                        <a:t>бекітілмеген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dirty="0" err="1" smtClean="0">
                          <a:effectLst/>
                        </a:rPr>
                        <a:t>Көрсеткішке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қол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жеткізуді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бағалау</a:t>
                      </a:r>
                      <a:r>
                        <a:rPr lang="ru-RU" sz="900" dirty="0" smtClean="0">
                          <a:effectLst/>
                        </a:rPr>
                        <a:t> 2025 </a:t>
                      </a:r>
                      <a:r>
                        <a:rPr lang="ru-RU" sz="900" dirty="0" err="1" smtClean="0">
                          <a:effectLst/>
                        </a:rPr>
                        <a:t>жылдың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қорытындысы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бойынша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бекітілген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инвестициялық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бағдарламада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көзделген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іс-шараларды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орындау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нәтижелері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бойынша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жүзеге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асырылатын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болады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70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094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37" name="Слайд think-cell" r:id="rId22" imgW="594" imgH="595" progId="TCLayout.ActiveDocument.1">
                  <p:embed/>
                </p:oleObj>
              </mc:Choice>
              <mc:Fallback>
                <p:oleObj name="Слайд think-cell" r:id="rId22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/>
              <a:t>2025 </a:t>
            </a:r>
            <a:r>
              <a:rPr lang="ru-RU" dirty="0" err="1"/>
              <a:t>жылғы</a:t>
            </a:r>
            <a:r>
              <a:rPr lang="ru-RU" dirty="0"/>
              <a:t> 1 </a:t>
            </a:r>
            <a:r>
              <a:rPr lang="ru-RU" dirty="0" err="1"/>
              <a:t>жартыжылдықтағы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қаржы-экономикалық</a:t>
            </a:r>
            <a:r>
              <a:rPr lang="ru-RU" dirty="0"/>
              <a:t> </a:t>
            </a:r>
            <a:r>
              <a:rPr lang="ru-RU" dirty="0" err="1"/>
              <a:t>көрсеткіштері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b="0" dirty="0" err="1" smtClean="0">
                <a:solidFill>
                  <a:schemeClr val="accent1"/>
                </a:solidFill>
              </a:rPr>
              <a:t>да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31" name="Freeform 140"/>
          <p:cNvSpPr/>
          <p:nvPr/>
        </p:nvSpPr>
        <p:spPr>
          <a:xfrm>
            <a:off x="341312" y="1450644"/>
            <a:ext cx="5475290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err="1" smtClean="0">
                <a:solidFill>
                  <a:schemeClr val="accent1"/>
                </a:solidFill>
              </a:rPr>
              <a:t>көрсеткіштер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69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21986282"/>
              </p:ext>
            </p:extLst>
          </p:nvPr>
        </p:nvGraphicFramePr>
        <p:xfrm>
          <a:off x="2141538" y="2343150"/>
          <a:ext cx="3740150" cy="144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67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92877188"/>
              </p:ext>
            </p:extLst>
          </p:nvPr>
        </p:nvGraphicFramePr>
        <p:xfrm>
          <a:off x="2089150" y="1495425"/>
          <a:ext cx="2166938" cy="86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8313" y="1787278"/>
            <a:ext cx="15240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Көрсетілетін</a:t>
            </a:r>
            <a:r>
              <a:rPr lang="ru-RU" sz="1200" dirty="0"/>
              <a:t> </a:t>
            </a:r>
            <a:r>
              <a:rPr lang="ru-RU" sz="1200" dirty="0" err="1"/>
              <a:t>қызметтер</a:t>
            </a:r>
            <a:r>
              <a:rPr lang="ru-RU" sz="1200" dirty="0"/>
              <a:t> </a:t>
            </a:r>
            <a:r>
              <a:rPr lang="ru-RU" sz="1200" dirty="0" err="1"/>
              <a:t>көлемі</a:t>
            </a:r>
            <a:r>
              <a:rPr lang="ru-RU" sz="1200" dirty="0"/>
              <a:t>, </a:t>
            </a:r>
            <a:r>
              <a:rPr lang="ru-RU" sz="1200" dirty="0" err="1"/>
              <a:t>мың</a:t>
            </a:r>
            <a:r>
              <a:rPr lang="ru-RU" sz="1200" dirty="0"/>
              <a:t> Гкал</a:t>
            </a:r>
            <a:endParaRPr lang="ru-RU" sz="12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013" y="2713322"/>
            <a:ext cx="1668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Табыс</a:t>
            </a:r>
            <a:r>
              <a:rPr lang="ru-RU" sz="1200" dirty="0"/>
              <a:t>, млн. </a:t>
            </a:r>
            <a:r>
              <a:rPr lang="ru-RU" sz="1200" dirty="0" err="1"/>
              <a:t>теңге</a:t>
            </a:r>
            <a:endParaRPr lang="ru-RU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012" y="3268469"/>
            <a:ext cx="177048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Шығындар</a:t>
            </a:r>
            <a:r>
              <a:rPr lang="ru-RU" sz="1200" dirty="0"/>
              <a:t>, млн. </a:t>
            </a:r>
            <a:r>
              <a:rPr lang="ru-RU" sz="1200" dirty="0" err="1"/>
              <a:t>теңге</a:t>
            </a:r>
            <a:endParaRPr lang="ru-RU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313" y="4606925"/>
            <a:ext cx="15081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Өзіндік</a:t>
            </a:r>
            <a:r>
              <a:rPr lang="ru-RU" sz="1200" dirty="0"/>
              <a:t> </a:t>
            </a:r>
            <a:r>
              <a:rPr lang="ru-RU" sz="1200" dirty="0" err="1"/>
              <a:t>құны</a:t>
            </a:r>
            <a:r>
              <a:rPr lang="ru-RU" sz="1200" dirty="0"/>
              <a:t>, </a:t>
            </a:r>
            <a:r>
              <a:rPr lang="ru-RU" sz="1200" dirty="0" err="1"/>
              <a:t>теңге</a:t>
            </a:r>
            <a:r>
              <a:rPr lang="ru-RU" sz="1200" dirty="0"/>
              <a:t> / Гкал</a:t>
            </a:r>
            <a:endParaRPr lang="ru-RU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613" y="3941763"/>
            <a:ext cx="15287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Шығын</a:t>
            </a:r>
            <a:r>
              <a:rPr lang="ru-RU" sz="1200" dirty="0"/>
              <a:t>, млн. </a:t>
            </a:r>
            <a:r>
              <a:rPr lang="ru-RU" sz="1200" dirty="0" err="1"/>
              <a:t>теңге</a:t>
            </a:r>
            <a:endParaRPr lang="ru-RU" sz="1200" dirty="0" smtClean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1012" y="5356914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</a:t>
            </a:r>
            <a:r>
              <a:rPr lang="ru-RU" sz="1200" dirty="0" err="1" smtClean="0">
                <a:latin typeface="+mn-lt"/>
              </a:rPr>
              <a:t>теңге</a:t>
            </a:r>
            <a:r>
              <a:rPr lang="ru-RU" sz="1200" dirty="0" smtClean="0">
                <a:latin typeface="+mn-lt"/>
              </a:rPr>
              <a:t>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70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9355931"/>
              </p:ext>
            </p:extLst>
          </p:nvPr>
        </p:nvGraphicFramePr>
        <p:xfrm>
          <a:off x="1654175" y="4284663"/>
          <a:ext cx="2960688" cy="89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48" name="Rectangle 119"/>
          <p:cNvSpPr/>
          <p:nvPr/>
        </p:nvSpPr>
        <p:spPr>
          <a:xfrm>
            <a:off x="-1587" y="5963906"/>
            <a:ext cx="12192000" cy="564780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/>
              <a:t>Қолданыстағы</a:t>
            </a:r>
            <a:r>
              <a:rPr lang="ru-RU" dirty="0"/>
              <a:t> </a:t>
            </a:r>
            <a:r>
              <a:rPr lang="ru-RU" dirty="0" err="1"/>
              <a:t>тарифтер</a:t>
            </a:r>
            <a:r>
              <a:rPr lang="ru-RU" dirty="0"/>
              <a:t> </a:t>
            </a:r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шығындарын</a:t>
            </a:r>
            <a:r>
              <a:rPr lang="ru-RU" dirty="0"/>
              <a:t> </a:t>
            </a:r>
            <a:r>
              <a:rPr lang="ru-RU" dirty="0" err="1"/>
              <a:t>өтемейді</a:t>
            </a:r>
            <a:r>
              <a:rPr lang="ru-RU" dirty="0"/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1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01997093"/>
              </p:ext>
            </p:extLst>
          </p:nvPr>
        </p:nvGraphicFramePr>
        <p:xfrm>
          <a:off x="1365250" y="4978400"/>
          <a:ext cx="2960688" cy="88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900746" y="1006797"/>
            <a:ext cx="4765778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</a:rPr>
              <a:t>Негізгі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қаржылық-экономикалық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көрсеткіштер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75024" y="1009540"/>
            <a:ext cx="5191432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</a:rPr>
              <a:t>Көрсетілген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реттеліп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көрсетілетін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қызметтердің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көлемі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pSp>
        <p:nvGrpSpPr>
          <p:cNvPr id="37" name="Group 3407"/>
          <p:cNvGrpSpPr/>
          <p:nvPr/>
        </p:nvGrpSpPr>
        <p:grpSpPr>
          <a:xfrm>
            <a:off x="317499" y="973863"/>
            <a:ext cx="369887" cy="369888"/>
            <a:chOff x="6277590" y="1074738"/>
            <a:chExt cx="369887" cy="369888"/>
          </a:xfrm>
          <a:solidFill>
            <a:schemeClr val="tx2"/>
          </a:solidFill>
        </p:grpSpPr>
        <p:sp>
          <p:nvSpPr>
            <p:cNvPr id="38" name="Freeform 2647"/>
            <p:cNvSpPr>
              <a:spLocks noEditPoints="1"/>
            </p:cNvSpPr>
            <p:nvPr/>
          </p:nvSpPr>
          <p:spPr bwMode="auto">
            <a:xfrm>
              <a:off x="6301402" y="1098551"/>
              <a:ext cx="61913" cy="6350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9 h 48"/>
                <a:gd name="T12" fmla="*/ 39 w 48"/>
                <a:gd name="T13" fmla="*/ 24 h 48"/>
                <a:gd name="T14" fmla="*/ 24 w 48"/>
                <a:gd name="T15" fmla="*/ 39 h 48"/>
                <a:gd name="T16" fmla="*/ 9 w 48"/>
                <a:gd name="T17" fmla="*/ 24 h 48"/>
                <a:gd name="T18" fmla="*/ 24 w 48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9"/>
                  </a:moveTo>
                  <a:cubicBezTo>
                    <a:pt x="33" y="9"/>
                    <a:pt x="39" y="16"/>
                    <a:pt x="39" y="24"/>
                  </a:cubicBezTo>
                  <a:cubicBezTo>
                    <a:pt x="39" y="32"/>
                    <a:pt x="33" y="39"/>
                    <a:pt x="24" y="39"/>
                  </a:cubicBezTo>
                  <a:cubicBezTo>
                    <a:pt x="16" y="39"/>
                    <a:pt x="9" y="32"/>
                    <a:pt x="9" y="24"/>
                  </a:cubicBezTo>
                  <a:cubicBezTo>
                    <a:pt x="9" y="16"/>
                    <a:pt x="16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48"/>
            <p:cNvSpPr>
              <a:spLocks noEditPoints="1"/>
            </p:cNvSpPr>
            <p:nvPr/>
          </p:nvSpPr>
          <p:spPr bwMode="auto">
            <a:xfrm>
              <a:off x="6277590" y="1328738"/>
              <a:ext cx="88900" cy="8890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59 h 68"/>
                <a:gd name="T12" fmla="*/ 9 w 68"/>
                <a:gd name="T13" fmla="*/ 34 h 68"/>
                <a:gd name="T14" fmla="*/ 34 w 68"/>
                <a:gd name="T15" fmla="*/ 9 h 68"/>
                <a:gd name="T16" fmla="*/ 59 w 68"/>
                <a:gd name="T17" fmla="*/ 34 h 68"/>
                <a:gd name="T18" fmla="*/ 34 w 68"/>
                <a:gd name="T1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59"/>
                  </a:moveTo>
                  <a:cubicBezTo>
                    <a:pt x="21" y="59"/>
                    <a:pt x="9" y="48"/>
                    <a:pt x="9" y="34"/>
                  </a:cubicBezTo>
                  <a:cubicBezTo>
                    <a:pt x="9" y="21"/>
                    <a:pt x="21" y="9"/>
                    <a:pt x="34" y="9"/>
                  </a:cubicBezTo>
                  <a:cubicBezTo>
                    <a:pt x="48" y="9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49"/>
            <p:cNvSpPr>
              <a:spLocks noEditPoints="1"/>
            </p:cNvSpPr>
            <p:nvPr/>
          </p:nvSpPr>
          <p:spPr bwMode="auto">
            <a:xfrm>
              <a:off x="6533177" y="1328738"/>
              <a:ext cx="114300" cy="11588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79 h 88"/>
                <a:gd name="T12" fmla="*/ 9 w 88"/>
                <a:gd name="T13" fmla="*/ 44 h 88"/>
                <a:gd name="T14" fmla="*/ 44 w 88"/>
                <a:gd name="T15" fmla="*/ 9 h 88"/>
                <a:gd name="T16" fmla="*/ 79 w 88"/>
                <a:gd name="T17" fmla="*/ 44 h 88"/>
                <a:gd name="T18" fmla="*/ 44 w 88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79"/>
                  </a:moveTo>
                  <a:cubicBezTo>
                    <a:pt x="25" y="79"/>
                    <a:pt x="9" y="63"/>
                    <a:pt x="9" y="44"/>
                  </a:cubicBezTo>
                  <a:cubicBezTo>
                    <a:pt x="9" y="25"/>
                    <a:pt x="25" y="9"/>
                    <a:pt x="44" y="9"/>
                  </a:cubicBezTo>
                  <a:cubicBezTo>
                    <a:pt x="63" y="9"/>
                    <a:pt x="79" y="25"/>
                    <a:pt x="79" y="44"/>
                  </a:cubicBezTo>
                  <a:cubicBezTo>
                    <a:pt x="79" y="63"/>
                    <a:pt x="63" y="79"/>
                    <a:pt x="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50"/>
            <p:cNvSpPr>
              <a:spLocks noEditPoints="1"/>
            </p:cNvSpPr>
            <p:nvPr/>
          </p:nvSpPr>
          <p:spPr bwMode="auto">
            <a:xfrm>
              <a:off x="6558577" y="1074738"/>
              <a:ext cx="88900" cy="88900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0 h 68"/>
                <a:gd name="T12" fmla="*/ 59 w 68"/>
                <a:gd name="T13" fmla="*/ 34 h 68"/>
                <a:gd name="T14" fmla="*/ 34 w 68"/>
                <a:gd name="T15" fmla="*/ 59 h 68"/>
                <a:gd name="T16" fmla="*/ 9 w 68"/>
                <a:gd name="T17" fmla="*/ 34 h 68"/>
                <a:gd name="T18" fmla="*/ 34 w 68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0"/>
                  </a:moveTo>
                  <a:cubicBezTo>
                    <a:pt x="48" y="10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ubicBezTo>
                    <a:pt x="20" y="59"/>
                    <a:pt x="9" y="48"/>
                    <a:pt x="9" y="34"/>
                  </a:cubicBezTo>
                  <a:cubicBezTo>
                    <a:pt x="9" y="21"/>
                    <a:pt x="20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51"/>
            <p:cNvSpPr>
              <a:spLocks/>
            </p:cNvSpPr>
            <p:nvPr/>
          </p:nvSpPr>
          <p:spPr bwMode="auto">
            <a:xfrm>
              <a:off x="6361727" y="1152526"/>
              <a:ext cx="203200" cy="195263"/>
            </a:xfrm>
            <a:custGeom>
              <a:avLst/>
              <a:gdLst>
                <a:gd name="T0" fmla="*/ 108 w 157"/>
                <a:gd name="T1" fmla="*/ 119 h 150"/>
                <a:gd name="T2" fmla="*/ 133 w 157"/>
                <a:gd name="T3" fmla="*/ 144 h 150"/>
                <a:gd name="T4" fmla="*/ 136 w 157"/>
                <a:gd name="T5" fmla="*/ 145 h 150"/>
                <a:gd name="T6" fmla="*/ 139 w 157"/>
                <a:gd name="T7" fmla="*/ 144 h 150"/>
                <a:gd name="T8" fmla="*/ 139 w 157"/>
                <a:gd name="T9" fmla="*/ 138 h 150"/>
                <a:gd name="T10" fmla="*/ 114 w 157"/>
                <a:gd name="T11" fmla="*/ 113 h 150"/>
                <a:gd name="T12" fmla="*/ 129 w 157"/>
                <a:gd name="T13" fmla="*/ 79 h 150"/>
                <a:gd name="T14" fmla="*/ 125 w 157"/>
                <a:gd name="T15" fmla="*/ 74 h 150"/>
                <a:gd name="T16" fmla="*/ 120 w 157"/>
                <a:gd name="T17" fmla="*/ 78 h 150"/>
                <a:gd name="T18" fmla="*/ 66 w 157"/>
                <a:gd name="T19" fmla="*/ 126 h 150"/>
                <a:gd name="T20" fmla="*/ 39 w 157"/>
                <a:gd name="T21" fmla="*/ 119 h 150"/>
                <a:gd name="T22" fmla="*/ 39 w 157"/>
                <a:gd name="T23" fmla="*/ 119 h 150"/>
                <a:gd name="T24" fmla="*/ 37 w 157"/>
                <a:gd name="T25" fmla="*/ 118 h 150"/>
                <a:gd name="T26" fmla="*/ 12 w 157"/>
                <a:gd name="T27" fmla="*/ 72 h 150"/>
                <a:gd name="T28" fmla="*/ 66 w 157"/>
                <a:gd name="T29" fmla="*/ 17 h 150"/>
                <a:gd name="T30" fmla="*/ 117 w 157"/>
                <a:gd name="T31" fmla="*/ 55 h 150"/>
                <a:gd name="T32" fmla="*/ 123 w 157"/>
                <a:gd name="T33" fmla="*/ 58 h 150"/>
                <a:gd name="T34" fmla="*/ 126 w 157"/>
                <a:gd name="T35" fmla="*/ 52 h 150"/>
                <a:gd name="T36" fmla="*/ 122 w 157"/>
                <a:gd name="T37" fmla="*/ 42 h 150"/>
                <a:gd name="T38" fmla="*/ 155 w 157"/>
                <a:gd name="T39" fmla="*/ 9 h 150"/>
                <a:gd name="T40" fmla="*/ 155 w 157"/>
                <a:gd name="T41" fmla="*/ 2 h 150"/>
                <a:gd name="T42" fmla="*/ 149 w 157"/>
                <a:gd name="T43" fmla="*/ 2 h 150"/>
                <a:gd name="T44" fmla="*/ 117 w 157"/>
                <a:gd name="T45" fmla="*/ 34 h 150"/>
                <a:gd name="T46" fmla="*/ 66 w 157"/>
                <a:gd name="T47" fmla="*/ 8 h 150"/>
                <a:gd name="T48" fmla="*/ 25 w 157"/>
                <a:gd name="T49" fmla="*/ 23 h 150"/>
                <a:gd name="T50" fmla="*/ 8 w 157"/>
                <a:gd name="T51" fmla="*/ 7 h 150"/>
                <a:gd name="T52" fmla="*/ 2 w 157"/>
                <a:gd name="T53" fmla="*/ 7 h 150"/>
                <a:gd name="T54" fmla="*/ 2 w 157"/>
                <a:gd name="T55" fmla="*/ 13 h 150"/>
                <a:gd name="T56" fmla="*/ 19 w 157"/>
                <a:gd name="T57" fmla="*/ 30 h 150"/>
                <a:gd name="T58" fmla="*/ 3 w 157"/>
                <a:gd name="T59" fmla="*/ 72 h 150"/>
                <a:gd name="T60" fmla="*/ 28 w 157"/>
                <a:gd name="T61" fmla="*/ 123 h 150"/>
                <a:gd name="T62" fmla="*/ 9 w 157"/>
                <a:gd name="T63" fmla="*/ 142 h 150"/>
                <a:gd name="T64" fmla="*/ 9 w 157"/>
                <a:gd name="T65" fmla="*/ 148 h 150"/>
                <a:gd name="T66" fmla="*/ 12 w 157"/>
                <a:gd name="T67" fmla="*/ 150 h 150"/>
                <a:gd name="T68" fmla="*/ 16 w 157"/>
                <a:gd name="T69" fmla="*/ 148 h 150"/>
                <a:gd name="T70" fmla="*/ 36 w 157"/>
                <a:gd name="T71" fmla="*/ 128 h 150"/>
                <a:gd name="T72" fmla="*/ 66 w 157"/>
                <a:gd name="T73" fmla="*/ 135 h 150"/>
                <a:gd name="T74" fmla="*/ 108 w 157"/>
                <a:gd name="T75" fmla="*/ 1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108" y="119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4" y="145"/>
                    <a:pt x="135" y="145"/>
                    <a:pt x="136" y="145"/>
                  </a:cubicBezTo>
                  <a:cubicBezTo>
                    <a:pt x="137" y="145"/>
                    <a:pt x="138" y="145"/>
                    <a:pt x="139" y="144"/>
                  </a:cubicBezTo>
                  <a:cubicBezTo>
                    <a:pt x="141" y="142"/>
                    <a:pt x="141" y="140"/>
                    <a:pt x="139" y="138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2" y="103"/>
                    <a:pt x="127" y="92"/>
                    <a:pt x="129" y="79"/>
                  </a:cubicBezTo>
                  <a:cubicBezTo>
                    <a:pt x="129" y="77"/>
                    <a:pt x="127" y="75"/>
                    <a:pt x="125" y="74"/>
                  </a:cubicBezTo>
                  <a:cubicBezTo>
                    <a:pt x="122" y="74"/>
                    <a:pt x="120" y="76"/>
                    <a:pt x="120" y="78"/>
                  </a:cubicBezTo>
                  <a:cubicBezTo>
                    <a:pt x="116" y="106"/>
                    <a:pt x="93" y="126"/>
                    <a:pt x="66" y="126"/>
                  </a:cubicBezTo>
                  <a:cubicBezTo>
                    <a:pt x="56" y="126"/>
                    <a:pt x="47" y="124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8"/>
                    <a:pt x="38" y="118"/>
                    <a:pt x="37" y="118"/>
                  </a:cubicBezTo>
                  <a:cubicBezTo>
                    <a:pt x="22" y="108"/>
                    <a:pt x="12" y="91"/>
                    <a:pt x="12" y="72"/>
                  </a:cubicBezTo>
                  <a:cubicBezTo>
                    <a:pt x="12" y="42"/>
                    <a:pt x="36" y="17"/>
                    <a:pt x="66" y="17"/>
                  </a:cubicBezTo>
                  <a:cubicBezTo>
                    <a:pt x="89" y="17"/>
                    <a:pt x="110" y="32"/>
                    <a:pt x="117" y="55"/>
                  </a:cubicBezTo>
                  <a:cubicBezTo>
                    <a:pt x="118" y="57"/>
                    <a:pt x="121" y="58"/>
                    <a:pt x="123" y="58"/>
                  </a:cubicBezTo>
                  <a:cubicBezTo>
                    <a:pt x="125" y="57"/>
                    <a:pt x="127" y="54"/>
                    <a:pt x="126" y="52"/>
                  </a:cubicBezTo>
                  <a:cubicBezTo>
                    <a:pt x="125" y="49"/>
                    <a:pt x="123" y="45"/>
                    <a:pt x="122" y="4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7"/>
                    <a:pt x="157" y="4"/>
                    <a:pt x="155" y="2"/>
                  </a:cubicBezTo>
                  <a:cubicBezTo>
                    <a:pt x="154" y="0"/>
                    <a:pt x="151" y="0"/>
                    <a:pt x="149" y="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05" y="18"/>
                    <a:pt x="86" y="8"/>
                    <a:pt x="66" y="8"/>
                  </a:cubicBezTo>
                  <a:cubicBezTo>
                    <a:pt x="50" y="8"/>
                    <a:pt x="36" y="14"/>
                    <a:pt x="25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4" y="5"/>
                    <a:pt x="2" y="7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41"/>
                    <a:pt x="3" y="56"/>
                    <a:pt x="3" y="72"/>
                  </a:cubicBezTo>
                  <a:cubicBezTo>
                    <a:pt x="3" y="93"/>
                    <a:pt x="13" y="111"/>
                    <a:pt x="28" y="12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8" y="144"/>
                    <a:pt x="8" y="147"/>
                    <a:pt x="9" y="148"/>
                  </a:cubicBezTo>
                  <a:cubicBezTo>
                    <a:pt x="10" y="149"/>
                    <a:pt x="11" y="150"/>
                    <a:pt x="12" y="150"/>
                  </a:cubicBezTo>
                  <a:cubicBezTo>
                    <a:pt x="14" y="150"/>
                    <a:pt x="15" y="149"/>
                    <a:pt x="16" y="14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5" y="133"/>
                    <a:pt x="55" y="135"/>
                    <a:pt x="66" y="135"/>
                  </a:cubicBezTo>
                  <a:cubicBezTo>
                    <a:pt x="82" y="135"/>
                    <a:pt x="97" y="129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52"/>
            <p:cNvSpPr>
              <a:spLocks noEditPoints="1"/>
            </p:cNvSpPr>
            <p:nvPr/>
          </p:nvSpPr>
          <p:spPr bwMode="auto">
            <a:xfrm>
              <a:off x="6422052" y="1201738"/>
              <a:ext cx="49213" cy="87313"/>
            </a:xfrm>
            <a:custGeom>
              <a:avLst/>
              <a:gdLst>
                <a:gd name="T0" fmla="*/ 21 w 37"/>
                <a:gd name="T1" fmla="*/ 67 h 67"/>
                <a:gd name="T2" fmla="*/ 21 w 37"/>
                <a:gd name="T3" fmla="*/ 57 h 67"/>
                <a:gd name="T4" fmla="*/ 33 w 37"/>
                <a:gd name="T5" fmla="*/ 53 h 67"/>
                <a:gd name="T6" fmla="*/ 37 w 37"/>
                <a:gd name="T7" fmla="*/ 43 h 67"/>
                <a:gd name="T8" fmla="*/ 37 w 37"/>
                <a:gd name="T9" fmla="*/ 40 h 67"/>
                <a:gd name="T10" fmla="*/ 34 w 37"/>
                <a:gd name="T11" fmla="*/ 31 h 67"/>
                <a:gd name="T12" fmla="*/ 23 w 37"/>
                <a:gd name="T13" fmla="*/ 28 h 67"/>
                <a:gd name="T14" fmla="*/ 21 w 37"/>
                <a:gd name="T15" fmla="*/ 28 h 67"/>
                <a:gd name="T16" fmla="*/ 21 w 37"/>
                <a:gd name="T17" fmla="*/ 11 h 67"/>
                <a:gd name="T18" fmla="*/ 34 w 37"/>
                <a:gd name="T19" fmla="*/ 12 h 67"/>
                <a:gd name="T20" fmla="*/ 34 w 37"/>
                <a:gd name="T21" fmla="*/ 7 h 67"/>
                <a:gd name="T22" fmla="*/ 21 w 37"/>
                <a:gd name="T23" fmla="*/ 6 h 67"/>
                <a:gd name="T24" fmla="*/ 21 w 37"/>
                <a:gd name="T25" fmla="*/ 0 h 67"/>
                <a:gd name="T26" fmla="*/ 16 w 37"/>
                <a:gd name="T27" fmla="*/ 0 h 67"/>
                <a:gd name="T28" fmla="*/ 16 w 37"/>
                <a:gd name="T29" fmla="*/ 6 h 67"/>
                <a:gd name="T30" fmla="*/ 4 w 37"/>
                <a:gd name="T31" fmla="*/ 9 h 67"/>
                <a:gd name="T32" fmla="*/ 0 w 37"/>
                <a:gd name="T33" fmla="*/ 18 h 67"/>
                <a:gd name="T34" fmla="*/ 0 w 37"/>
                <a:gd name="T35" fmla="*/ 21 h 67"/>
                <a:gd name="T36" fmla="*/ 3 w 37"/>
                <a:gd name="T37" fmla="*/ 30 h 67"/>
                <a:gd name="T38" fmla="*/ 14 w 37"/>
                <a:gd name="T39" fmla="*/ 33 h 67"/>
                <a:gd name="T40" fmla="*/ 16 w 37"/>
                <a:gd name="T41" fmla="*/ 33 h 67"/>
                <a:gd name="T42" fmla="*/ 16 w 37"/>
                <a:gd name="T43" fmla="*/ 51 h 67"/>
                <a:gd name="T44" fmla="*/ 12 w 37"/>
                <a:gd name="T45" fmla="*/ 51 h 67"/>
                <a:gd name="T46" fmla="*/ 8 w 37"/>
                <a:gd name="T47" fmla="*/ 51 h 67"/>
                <a:gd name="T48" fmla="*/ 4 w 37"/>
                <a:gd name="T49" fmla="*/ 50 h 67"/>
                <a:gd name="T50" fmla="*/ 1 w 37"/>
                <a:gd name="T51" fmla="*/ 50 h 67"/>
                <a:gd name="T52" fmla="*/ 1 w 37"/>
                <a:gd name="T53" fmla="*/ 56 h 67"/>
                <a:gd name="T54" fmla="*/ 16 w 37"/>
                <a:gd name="T55" fmla="*/ 57 h 67"/>
                <a:gd name="T56" fmla="*/ 16 w 37"/>
                <a:gd name="T57" fmla="*/ 67 h 67"/>
                <a:gd name="T58" fmla="*/ 21 w 37"/>
                <a:gd name="T59" fmla="*/ 67 h 67"/>
                <a:gd name="T60" fmla="*/ 21 w 37"/>
                <a:gd name="T61" fmla="*/ 33 h 67"/>
                <a:gd name="T62" fmla="*/ 28 w 37"/>
                <a:gd name="T63" fmla="*/ 35 h 67"/>
                <a:gd name="T64" fmla="*/ 29 w 37"/>
                <a:gd name="T65" fmla="*/ 39 h 67"/>
                <a:gd name="T66" fmla="*/ 29 w 37"/>
                <a:gd name="T67" fmla="*/ 45 h 67"/>
                <a:gd name="T68" fmla="*/ 27 w 37"/>
                <a:gd name="T69" fmla="*/ 50 h 67"/>
                <a:gd name="T70" fmla="*/ 21 w 37"/>
                <a:gd name="T71" fmla="*/ 51 h 67"/>
                <a:gd name="T72" fmla="*/ 21 w 37"/>
                <a:gd name="T73" fmla="*/ 33 h 67"/>
                <a:gd name="T74" fmla="*/ 10 w 37"/>
                <a:gd name="T75" fmla="*/ 26 h 67"/>
                <a:gd name="T76" fmla="*/ 8 w 37"/>
                <a:gd name="T77" fmla="*/ 23 h 67"/>
                <a:gd name="T78" fmla="*/ 8 w 37"/>
                <a:gd name="T79" fmla="*/ 18 h 67"/>
                <a:gd name="T80" fmla="*/ 9 w 37"/>
                <a:gd name="T81" fmla="*/ 13 h 67"/>
                <a:gd name="T82" fmla="*/ 16 w 37"/>
                <a:gd name="T83" fmla="*/ 11 h 67"/>
                <a:gd name="T84" fmla="*/ 16 w 37"/>
                <a:gd name="T85" fmla="*/ 28 h 67"/>
                <a:gd name="T86" fmla="*/ 10 w 37"/>
                <a:gd name="T8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21" y="6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30" y="55"/>
                    <a:pt x="33" y="53"/>
                  </a:cubicBezTo>
                  <a:cubicBezTo>
                    <a:pt x="36" y="51"/>
                    <a:pt x="37" y="47"/>
                    <a:pt x="37" y="4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6"/>
                    <a:pt x="36" y="32"/>
                    <a:pt x="34" y="31"/>
                  </a:cubicBezTo>
                  <a:cubicBezTo>
                    <a:pt x="32" y="29"/>
                    <a:pt x="29" y="28"/>
                    <a:pt x="2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7" y="12"/>
                    <a:pt x="34" y="1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9" y="6"/>
                    <a:pt x="24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7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6" y="50"/>
                    <a:pt x="4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8" y="57"/>
                    <a:pt x="13" y="57"/>
                    <a:pt x="16" y="5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21" y="67"/>
                  </a:lnTo>
                  <a:close/>
                  <a:moveTo>
                    <a:pt x="21" y="33"/>
                  </a:moveTo>
                  <a:cubicBezTo>
                    <a:pt x="24" y="33"/>
                    <a:pt x="26" y="34"/>
                    <a:pt x="28" y="35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9"/>
                    <a:pt x="27" y="50"/>
                  </a:cubicBezTo>
                  <a:cubicBezTo>
                    <a:pt x="26" y="50"/>
                    <a:pt x="24" y="51"/>
                    <a:pt x="21" y="51"/>
                  </a:cubicBezTo>
                  <a:lnTo>
                    <a:pt x="21" y="33"/>
                  </a:lnTo>
                  <a:close/>
                  <a:moveTo>
                    <a:pt x="10" y="26"/>
                  </a:moveTo>
                  <a:cubicBezTo>
                    <a:pt x="8" y="26"/>
                    <a:pt x="8" y="24"/>
                    <a:pt x="8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1" y="27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488"/>
          <p:cNvGrpSpPr/>
          <p:nvPr/>
        </p:nvGrpSpPr>
        <p:grpSpPr>
          <a:xfrm>
            <a:off x="6388918" y="973862"/>
            <a:ext cx="346845" cy="327457"/>
            <a:chOff x="-2103438" y="3878264"/>
            <a:chExt cx="371475" cy="371475"/>
          </a:xfrm>
          <a:solidFill>
            <a:schemeClr val="tx2"/>
          </a:solidFill>
        </p:grpSpPr>
        <p:sp>
          <p:nvSpPr>
            <p:cNvPr id="52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317499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388918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8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939725519"/>
              </p:ext>
            </p:extLst>
          </p:nvPr>
        </p:nvGraphicFramePr>
        <p:xfrm>
          <a:off x="2141538" y="3598863"/>
          <a:ext cx="1755775" cy="93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6400232" y="1464767"/>
            <a:ext cx="5460686" cy="374009"/>
          </a:xfrm>
          <a:prstGeom prst="rect">
            <a:avLst/>
          </a:prstGeom>
        </p:spPr>
        <p:txBody>
          <a:bodyPr vert="horz" wrap="square" lIns="36000" tIns="72000" rIns="36000" bIns="72000" rtlCol="0" anchor="t" anchorCtr="0">
            <a:noAutofit/>
          </a:bodyPr>
          <a:lstStyle/>
          <a:p>
            <a:pPr marL="180000" indent="-180000">
              <a:spcAft>
                <a:spcPts val="300"/>
              </a:spcAft>
              <a:buClr>
                <a:srgbClr val="F0720A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2025 </a:t>
            </a:r>
            <a:r>
              <a:rPr lang="ru-RU" sz="1200" dirty="0" err="1"/>
              <a:t>жылдың</a:t>
            </a:r>
            <a:r>
              <a:rPr lang="ru-RU" sz="1200" dirty="0"/>
              <a:t> 1 </a:t>
            </a:r>
            <a:r>
              <a:rPr lang="ru-RU" sz="1200" dirty="0" err="1"/>
              <a:t>жартыжылдығында</a:t>
            </a:r>
            <a:r>
              <a:rPr lang="ru-RU" sz="1200" dirty="0"/>
              <a:t> </a:t>
            </a:r>
            <a:r>
              <a:rPr lang="ru-RU" sz="1200" dirty="0" err="1"/>
              <a:t>көрсетілген</a:t>
            </a:r>
            <a:r>
              <a:rPr lang="ru-RU" sz="1200" dirty="0"/>
              <a:t> </a:t>
            </a:r>
            <a:r>
              <a:rPr lang="ru-RU" sz="1200" dirty="0" err="1"/>
              <a:t>қызметтер</a:t>
            </a:r>
            <a:r>
              <a:rPr lang="ru-RU" sz="1200" dirty="0"/>
              <a:t> </a:t>
            </a:r>
            <a:r>
              <a:rPr lang="ru-RU" sz="1200" dirty="0" err="1"/>
              <a:t>көлемі</a:t>
            </a:r>
            <a:r>
              <a:rPr lang="ru-RU" sz="1200" dirty="0"/>
              <a:t> 25 417 Гкал</a:t>
            </a:r>
            <a:endParaRPr lang="ru-RU" sz="1200" b="0" dirty="0" smtClean="0"/>
          </a:p>
        </p:txBody>
      </p:sp>
      <p:graphicFrame>
        <p:nvGraphicFramePr>
          <p:cNvPr id="99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38010907"/>
              </p:ext>
            </p:extLst>
          </p:nvPr>
        </p:nvGraphicFramePr>
        <p:xfrm>
          <a:off x="7621588" y="2274888"/>
          <a:ext cx="283845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49" name="Прямоугольник 148"/>
          <p:cNvSpPr/>
          <p:nvPr>
            <p:custDataLst>
              <p:tags r:id="rId9"/>
            </p:custDataLst>
          </p:nvPr>
        </p:nvSpPr>
        <p:spPr bwMode="auto">
          <a:xfrm>
            <a:off x="10410825" y="3886200"/>
            <a:ext cx="14954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tx1"/>
                </a:solidFill>
              </a:rPr>
              <a:t>"ТЕПЛОСЕРВИС-</a:t>
            </a:r>
            <a:r>
              <a:rPr lang="ru-RU" sz="900" dirty="0" err="1">
                <a:solidFill>
                  <a:schemeClr val="tx1"/>
                </a:solidFill>
              </a:rPr>
              <a:t>Ақсу</a:t>
            </a:r>
            <a:r>
              <a:rPr lang="ru-RU" sz="900" dirty="0">
                <a:solidFill>
                  <a:schemeClr val="tx1"/>
                </a:solidFill>
              </a:rPr>
              <a:t>" КМК</a:t>
            </a:r>
          </a:p>
        </p:txBody>
      </p:sp>
      <p:sp>
        <p:nvSpPr>
          <p:cNvPr id="151" name="Прямоугольник 150"/>
          <p:cNvSpPr/>
          <p:nvPr>
            <p:custDataLst>
              <p:tags r:id="rId10"/>
            </p:custDataLst>
          </p:nvPr>
        </p:nvSpPr>
        <p:spPr bwMode="auto">
          <a:xfrm>
            <a:off x="7234238" y="4837113"/>
            <a:ext cx="1065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tx1"/>
                </a:solidFill>
              </a:rPr>
              <a:t>"ГРЭССТРОЙ" ЖШС</a:t>
            </a:r>
          </a:p>
        </p:txBody>
      </p:sp>
      <p:sp>
        <p:nvSpPr>
          <p:cNvPr id="152" name="Прямоугольник 151"/>
          <p:cNvSpPr/>
          <p:nvPr>
            <p:custDataLst>
              <p:tags r:id="rId11"/>
            </p:custDataLst>
          </p:nvPr>
        </p:nvSpPr>
        <p:spPr bwMode="auto">
          <a:xfrm>
            <a:off x="7345363" y="4546600"/>
            <a:ext cx="6191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tx1"/>
                </a:solidFill>
              </a:rPr>
              <a:t>"ПРЭК" АҚ</a:t>
            </a:r>
          </a:p>
        </p:txBody>
      </p:sp>
      <p:sp>
        <p:nvSpPr>
          <p:cNvPr id="153" name="Прямоугольник 152"/>
          <p:cNvSpPr/>
          <p:nvPr>
            <p:custDataLst>
              <p:tags r:id="rId12"/>
            </p:custDataLst>
          </p:nvPr>
        </p:nvSpPr>
        <p:spPr bwMode="auto">
          <a:xfrm>
            <a:off x="6528053" y="3141095"/>
            <a:ext cx="1112838" cy="526031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sz="900" dirty="0"/>
              <a:t>"</a:t>
            </a:r>
            <a:r>
              <a:rPr lang="ru-RU" sz="900" dirty="0">
                <a:solidFill>
                  <a:schemeClr val="tx1"/>
                </a:solidFill>
              </a:rPr>
              <a:t>ЖЫЛЫЖАЙ" </a:t>
            </a:r>
            <a:endParaRPr lang="ru-RU" sz="900" dirty="0" smtClean="0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</a:rPr>
              <a:t>АҚСУ </a:t>
            </a:r>
            <a:r>
              <a:rPr lang="ru-RU" sz="900" dirty="0">
                <a:solidFill>
                  <a:schemeClr val="tx1"/>
                </a:solidFill>
              </a:rPr>
              <a:t>КЕШЕНІ" </a:t>
            </a:r>
            <a:endParaRPr lang="ru-RU" sz="900" dirty="0" smtClean="0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</a:rPr>
              <a:t>ЖШС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>
            <p:custDataLst>
              <p:tags r:id="rId13"/>
            </p:custDataLst>
          </p:nvPr>
        </p:nvSpPr>
        <p:spPr bwMode="auto">
          <a:xfrm>
            <a:off x="6883400" y="2220913"/>
            <a:ext cx="189706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tx1"/>
                </a:solidFill>
              </a:rPr>
              <a:t>"ТЕМІРЖОЛСУ-ПАВЛОДАР" ЖШС</a:t>
            </a:r>
          </a:p>
        </p:txBody>
      </p:sp>
      <p:sp>
        <p:nvSpPr>
          <p:cNvPr id="155" name="Прямоугольник 154"/>
          <p:cNvSpPr/>
          <p:nvPr>
            <p:custDataLst>
              <p:tags r:id="rId14"/>
            </p:custDataLst>
          </p:nvPr>
        </p:nvSpPr>
        <p:spPr bwMode="auto">
          <a:xfrm>
            <a:off x="8831263" y="2195514"/>
            <a:ext cx="9842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</a:rPr>
              <a:t>"LAVAGGIO" </a:t>
            </a:r>
            <a:r>
              <a:rPr lang="ru-RU" sz="900" dirty="0">
                <a:solidFill>
                  <a:schemeClr val="tx1"/>
                </a:solidFill>
              </a:rPr>
              <a:t>ЖШС</a:t>
            </a:r>
            <a:r>
              <a:rPr lang="ru-RU" altLang="en-US" sz="900" dirty="0" smtClean="0">
                <a:solidFill>
                  <a:schemeClr val="tx1"/>
                </a:solidFill>
              </a:rPr>
              <a:t>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>
            <p:custDataLst>
              <p:tags r:id="rId15"/>
            </p:custDataLst>
          </p:nvPr>
        </p:nvSpPr>
        <p:spPr bwMode="gray">
          <a:xfrm>
            <a:off x="8045450" y="4270374"/>
            <a:ext cx="273050" cy="247650"/>
          </a:xfrm>
          <a:prstGeom prst="rect">
            <a:avLst/>
          </a:prstGeom>
          <a:solidFill>
            <a:srgbClr val="C0C0C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1962251-168B-4CA9-A2A9-EC0BC2AF32D5}" type="datetime'''5''''''''''''9''''''''''''''1'''''''''">
              <a:rPr lang="ru-RU" altLang="en-US" sz="900" smtClean="0">
                <a:solidFill>
                  <a:schemeClr val="tx1"/>
                </a:solidFill>
              </a:rPr>
              <a:pPr/>
              <a:t>591</a:t>
            </a:fld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20382AE4-41EE-4675-9831-E75CC2D07AD3}" type="datetime'''''''''''''''''''''''''''''''''''''''''''2%'''''''''''">
              <a:rPr lang="ru-RU" altLang="en-US" sz="900" smtClean="0">
                <a:solidFill>
                  <a:schemeClr val="tx1"/>
                </a:solidFill>
              </a:rPr>
              <a:pPr/>
              <a:t>2%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>
            <p:custDataLst>
              <p:tags r:id="rId16"/>
            </p:custDataLst>
          </p:nvPr>
        </p:nvSpPr>
        <p:spPr bwMode="gray">
          <a:xfrm>
            <a:off x="8897938" y="2682874"/>
            <a:ext cx="273050" cy="247650"/>
          </a:xfrm>
          <a:prstGeom prst="rect">
            <a:avLst/>
          </a:prstGeom>
          <a:solidFill>
            <a:srgbClr val="DFE5E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BC317D8-184E-4B46-9526-EF6D94430772}" type="datetime'''''''6''''''''''''''''''''''''''''''0'">
              <a:rPr lang="ru-RU" altLang="en-US" sz="900" smtClean="0">
                <a:solidFill>
                  <a:schemeClr val="tx1"/>
                </a:solidFill>
              </a:rPr>
              <a:pPr/>
              <a:t>60</a:t>
            </a:fld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9A7339CC-F491-48B0-A0D6-A7A2B33AB60A}" type="datetime'''''''''''''''''''''''''''''''''''0''''''''''%'''">
              <a:rPr lang="ru-RU" altLang="en-US" sz="900" smtClean="0">
                <a:solidFill>
                  <a:schemeClr val="tx1"/>
                </a:solidFill>
              </a:rPr>
              <a:pPr/>
              <a:t>0%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>
            <p:custDataLst>
              <p:tags r:id="rId17"/>
            </p:custDataLst>
          </p:nvPr>
        </p:nvSpPr>
        <p:spPr bwMode="gray">
          <a:xfrm>
            <a:off x="9958388" y="3775074"/>
            <a:ext cx="3810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5CAE321-B95F-46D7-BC8B-6F89E98F2D11}" type="datetime'1''''''''''''''4'''' 18''''''''''''''''''''''''''''''''''3'">
              <a:rPr lang="ru-RU" altLang="en-US" sz="900" smtClean="0">
                <a:solidFill>
                  <a:schemeClr val="bg1"/>
                </a:solidFill>
              </a:rPr>
              <a:pPr/>
              <a:t>14 183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C288DE43-0C95-4084-9506-FD6235220243}" type="datetime'''''''''''''5''''''''6''''''%'''''''''''''''''''''''''''">
              <a:rPr lang="ru-RU" altLang="en-US" sz="900" smtClean="0">
                <a:solidFill>
                  <a:schemeClr val="bg1"/>
                </a:solidFill>
              </a:rPr>
              <a:pPr/>
              <a:t>56%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18"/>
            </p:custDataLst>
          </p:nvPr>
        </p:nvSpPr>
        <p:spPr bwMode="gray">
          <a:xfrm>
            <a:off x="8248650" y="4518024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54BB2C8-D8C7-4C88-A59B-CCC3402B11B1}" type="datetime'''''1'''''''''''''' ''''''8''''1''''''''''''''''7'''''''''''''">
              <a:rPr lang="ru-RU" altLang="en-US" sz="900" smtClean="0">
                <a:solidFill>
                  <a:schemeClr val="bg1"/>
                </a:solidFill>
              </a:rPr>
              <a:pPr/>
              <a:t>1 817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4D866C16-7BED-46DC-81F1-FC5DF8C73E74}" type="datetime'''''''''''''''''''''7''''''''''''''''''''''''''''''%'''''''">
              <a:rPr lang="ru-RU" altLang="en-US" sz="900" smtClean="0">
                <a:solidFill>
                  <a:schemeClr val="bg1"/>
                </a:solidFill>
              </a:rPr>
              <a:pPr/>
              <a:t>7%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19"/>
            </p:custDataLst>
          </p:nvPr>
        </p:nvSpPr>
        <p:spPr bwMode="gray">
          <a:xfrm>
            <a:off x="7767638" y="3279774"/>
            <a:ext cx="33655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FCBCCDB-84A5-4EB8-8F21-9D02AE9D4A27}" type="datetime'''''''''''''''7'''' ''''''''''''''''''''''''0''''''''28'">
              <a:rPr lang="ru-RU" altLang="en-US" sz="900" smtClean="0">
                <a:solidFill>
                  <a:schemeClr val="bg1"/>
                </a:solidFill>
              </a:rPr>
              <a:pPr/>
              <a:t>7 028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4849B887-892A-4516-AD60-79D3BD10D78B}" type="datetime'''2''''''8''''%'">
              <a:rPr lang="ru-RU" altLang="en-US" sz="900" smtClean="0">
                <a:solidFill>
                  <a:schemeClr val="bg1"/>
                </a:solidFill>
              </a:rPr>
              <a:pPr/>
              <a:t>28%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20"/>
            </p:custDataLst>
          </p:nvPr>
        </p:nvSpPr>
        <p:spPr bwMode="gray">
          <a:xfrm>
            <a:off x="8616950" y="2435224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F6398E0-5C5E-4977-BF63-74D11C860783}" type="datetime'''''''''''''1'''''''' ''''''''''''''''7''''3''''''''''''8'''''">
              <a:rPr lang="ru-RU" altLang="en-US" sz="900" smtClean="0">
                <a:solidFill>
                  <a:schemeClr val="bg1"/>
                </a:solidFill>
              </a:rPr>
              <a:pPr/>
              <a:t>1 738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6CBBB781-E915-452A-8EB5-0326274E9E8C}" type="datetime'''''''''''''''''''''''''''''''7''''%'''''''''''''">
              <a:rPr lang="ru-RU" altLang="en-US" sz="900" smtClean="0">
                <a:solidFill>
                  <a:schemeClr val="bg1"/>
                </a:solidFill>
              </a:rPr>
              <a:pPr/>
              <a:t>7%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7" name="Freeform 140"/>
          <p:cNvSpPr/>
          <p:nvPr/>
        </p:nvSpPr>
        <p:spPr>
          <a:xfrm>
            <a:off x="6293642" y="1449911"/>
            <a:ext cx="5699657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0731260" y="2544792"/>
            <a:ext cx="97478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Гкал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985412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15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00" name="Слайд think-cell" r:id="rId7" imgW="594" imgH="595" progId="TCLayout.ActiveDocument.1">
                  <p:embed/>
                </p:oleObj>
              </mc:Choice>
              <mc:Fallback>
                <p:oleObj name="Слайд think-cell" r:id="rId7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тұтынушылармен</a:t>
            </a:r>
            <a:r>
              <a:rPr lang="ru-RU" dirty="0"/>
              <a:t> </a:t>
            </a:r>
            <a:r>
              <a:rPr lang="ru-RU" dirty="0" err="1"/>
              <a:t>жүргізілетін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9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«ЕЭК» АҚ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4371650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dirty="0" err="1"/>
              <a:t>Қызмет</a:t>
            </a:r>
            <a:r>
              <a:rPr lang="ru-RU" sz="1400" b="1" dirty="0"/>
              <a:t> </a:t>
            </a:r>
            <a:r>
              <a:rPr lang="ru-RU" sz="1400" b="1" dirty="0" err="1"/>
              <a:t>көрсету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gray">
          <a:xfrm>
            <a:off x="7155303" y="1471867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dirty="0" err="1"/>
              <a:t>Қызмет</a:t>
            </a:r>
            <a:r>
              <a:rPr lang="ru-RU" sz="1400" b="1" dirty="0"/>
              <a:t> </a:t>
            </a:r>
            <a:r>
              <a:rPr lang="ru-RU" sz="1400" b="1" dirty="0" err="1"/>
              <a:t>тарифі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50" dirty="0" err="1">
                <a:solidFill>
                  <a:schemeClr val="bg1"/>
                </a:solidFill>
              </a:rPr>
              <a:t>Реттелетін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  <a:r>
              <a:rPr lang="ru-RU" sz="1050" dirty="0" err="1">
                <a:solidFill>
                  <a:schemeClr val="bg1"/>
                </a:solidFill>
              </a:rPr>
              <a:t>қызмет</a:t>
            </a:r>
            <a:endParaRPr lang="de-DE" altLang="de-DE" sz="1050" b="0" dirty="0" smtClean="0">
              <a:solidFill>
                <a:schemeClr val="bg1"/>
              </a:solidFill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50" b="0" dirty="0" err="1">
                <a:solidFill>
                  <a:schemeClr val="dk1"/>
                </a:solidFill>
              </a:rPr>
              <a:t>Негізгі</a:t>
            </a:r>
            <a:r>
              <a:rPr lang="ru-RU" sz="1050" b="0" dirty="0">
                <a:solidFill>
                  <a:schemeClr val="dk1"/>
                </a:solidFill>
              </a:rPr>
              <a:t> </a:t>
            </a:r>
            <a:r>
              <a:rPr lang="ru-RU" sz="1050" b="0" dirty="0" err="1">
                <a:solidFill>
                  <a:schemeClr val="dk1"/>
                </a:solidFill>
              </a:rPr>
              <a:t>қызмет</a:t>
            </a:r>
            <a:endParaRPr lang="de-DE" altLang="de-DE" sz="1050" b="0" dirty="0">
              <a:solidFill>
                <a:schemeClr val="dk1"/>
              </a:solidFill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50" b="0" dirty="0" err="1">
                <a:solidFill>
                  <a:schemeClr val="dk1"/>
                </a:solidFill>
              </a:rPr>
              <a:t>Өзге</a:t>
            </a:r>
            <a:r>
              <a:rPr lang="ru-RU" sz="1050" b="0" dirty="0">
                <a:solidFill>
                  <a:schemeClr val="dk1"/>
                </a:solidFill>
              </a:rPr>
              <a:t> де </a:t>
            </a:r>
            <a:r>
              <a:rPr lang="ru-RU" sz="1050" b="0" dirty="0" err="1">
                <a:solidFill>
                  <a:schemeClr val="dk1"/>
                </a:solidFill>
              </a:rPr>
              <a:t>қызмет</a:t>
            </a:r>
            <a:endParaRPr lang="de-DE" altLang="de-DE" sz="1050" b="0" dirty="0">
              <a:solidFill>
                <a:schemeClr val="dk1"/>
              </a:solidFill>
            </a:endParaRPr>
          </a:p>
        </p:txBody>
      </p:sp>
      <p:cxnSp>
        <p:nvCxnSpPr>
          <p:cNvPr id="19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sz="1600" b="1" dirty="0" err="1"/>
              <a:t>Тұтынушылармен</a:t>
            </a:r>
            <a:r>
              <a:rPr lang="ru-RU" sz="1600" b="1" dirty="0"/>
              <a:t> </a:t>
            </a:r>
            <a:r>
              <a:rPr lang="ru-RU" sz="1600" b="1" dirty="0" err="1"/>
              <a:t>жұмыс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21" name="Rounded Rectangle 526"/>
          <p:cNvSpPr/>
          <p:nvPr/>
        </p:nvSpPr>
        <p:spPr bwMode="gray">
          <a:xfrm>
            <a:off x="4414780" y="1874838"/>
            <a:ext cx="2624373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уәкілетті</a:t>
            </a:r>
            <a:r>
              <a:rPr lang="ru-RU" sz="1400" dirty="0"/>
              <a:t> орган </a:t>
            </a:r>
            <a:r>
              <a:rPr lang="ru-RU" sz="1400" dirty="0" err="1"/>
              <a:t>бекіткен</a:t>
            </a:r>
            <a:r>
              <a:rPr lang="ru-RU" sz="1400" dirty="0"/>
              <a:t> </a:t>
            </a:r>
            <a:r>
              <a:rPr lang="ru-RU" sz="1400" dirty="0" err="1"/>
              <a:t>тарифтер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көрсетілетін</a:t>
            </a:r>
            <a:r>
              <a:rPr lang="ru-RU" sz="1400" dirty="0"/>
              <a:t> </a:t>
            </a:r>
            <a:r>
              <a:rPr lang="ru-RU" sz="1400" dirty="0" err="1"/>
              <a:t>қызметтердің</a:t>
            </a:r>
            <a:r>
              <a:rPr lang="ru-RU" sz="1400" dirty="0"/>
              <a:t> </a:t>
            </a:r>
            <a:r>
              <a:rPr lang="ru-RU" sz="1400" dirty="0" err="1"/>
              <a:t>сапасына</a:t>
            </a:r>
            <a:r>
              <a:rPr lang="ru-RU" sz="1400" dirty="0"/>
              <a:t> </a:t>
            </a:r>
            <a:r>
              <a:rPr lang="ru-RU" sz="1400" dirty="0" err="1"/>
              <a:t>қойылатын</a:t>
            </a:r>
            <a:r>
              <a:rPr lang="ru-RU" sz="1400" dirty="0"/>
              <a:t> </a:t>
            </a:r>
            <a:r>
              <a:rPr lang="ru-RU" sz="1400" dirty="0" err="1"/>
              <a:t>талаптарға</a:t>
            </a:r>
            <a:r>
              <a:rPr lang="ru-RU" sz="1400" dirty="0"/>
              <a:t> </a:t>
            </a:r>
            <a:r>
              <a:rPr lang="ru-RU" sz="1400" dirty="0" err="1"/>
              <a:t>сәйкес</a:t>
            </a:r>
            <a:r>
              <a:rPr lang="ru-RU" sz="1400" dirty="0"/>
              <a:t> </a:t>
            </a:r>
            <a:r>
              <a:rPr lang="ru-RU" sz="1400" dirty="0" err="1"/>
              <a:t>жалпыға</a:t>
            </a:r>
            <a:r>
              <a:rPr lang="ru-RU" sz="1400" dirty="0"/>
              <a:t> </a:t>
            </a:r>
            <a:r>
              <a:rPr lang="ru-RU" sz="1400" dirty="0" err="1"/>
              <a:t>бірдей</a:t>
            </a:r>
            <a:r>
              <a:rPr lang="ru-RU" sz="1400" dirty="0"/>
              <a:t> </a:t>
            </a:r>
            <a:r>
              <a:rPr lang="ru-RU" sz="1400" dirty="0" err="1"/>
              <a:t>қызмет</a:t>
            </a:r>
            <a:r>
              <a:rPr lang="ru-RU" sz="1400" dirty="0"/>
              <a:t> </a:t>
            </a:r>
            <a:r>
              <a:rPr lang="ru-RU" sz="1400" dirty="0" err="1"/>
              <a:t>көрсету</a:t>
            </a:r>
            <a:r>
              <a:rPr lang="ru-RU" sz="1400" dirty="0"/>
              <a:t> </a:t>
            </a:r>
            <a:r>
              <a:rPr lang="ru-RU" sz="1400" dirty="0" err="1"/>
              <a:t>қамтамасыз</a:t>
            </a:r>
            <a:r>
              <a:rPr lang="ru-RU" sz="1400" dirty="0"/>
              <a:t> </a:t>
            </a:r>
            <a:r>
              <a:rPr lang="ru-RU" sz="1400" dirty="0" err="1"/>
              <a:t>етіледі</a:t>
            </a:r>
            <a:r>
              <a:rPr lang="ru-RU" sz="1400" dirty="0"/>
              <a:t>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 smtClean="0"/>
              <a:t>тараптар</a:t>
            </a:r>
            <a:r>
              <a:rPr lang="ru-RU" sz="1400" dirty="0" smtClean="0"/>
              <a:t> </a:t>
            </a:r>
            <a:r>
              <a:rPr lang="ru-RU" sz="1400" dirty="0" err="1"/>
              <a:t>жасасқан</a:t>
            </a:r>
            <a:r>
              <a:rPr lang="ru-RU" sz="1400" dirty="0"/>
              <a:t> </a:t>
            </a:r>
            <a:r>
              <a:rPr lang="ru-RU" sz="1400" dirty="0" err="1"/>
              <a:t>шарттардың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қабылданған</a:t>
            </a:r>
            <a:r>
              <a:rPr lang="ru-RU" sz="1400" dirty="0"/>
              <a:t> </a:t>
            </a:r>
            <a:r>
              <a:rPr lang="ru-RU" sz="1400" dirty="0" err="1"/>
              <a:t>шарттық</a:t>
            </a:r>
            <a:r>
              <a:rPr lang="ru-RU" sz="1400" dirty="0"/>
              <a:t> </a:t>
            </a:r>
            <a:r>
              <a:rPr lang="ru-RU" sz="1400" dirty="0" err="1"/>
              <a:t>өзара</a:t>
            </a:r>
            <a:r>
              <a:rPr lang="ru-RU" sz="1400" dirty="0"/>
              <a:t> </a:t>
            </a:r>
            <a:r>
              <a:rPr lang="ru-RU" sz="1400" dirty="0" err="1"/>
              <a:t>міндеттемелердің</a:t>
            </a:r>
            <a:r>
              <a:rPr lang="ru-RU" sz="1400" dirty="0"/>
              <a:t> </a:t>
            </a:r>
            <a:r>
              <a:rPr lang="ru-RU" sz="1400" dirty="0" err="1"/>
              <a:t>талаптарына</a:t>
            </a:r>
            <a:r>
              <a:rPr lang="ru-RU" sz="1400" dirty="0"/>
              <a:t> </a:t>
            </a:r>
            <a:r>
              <a:rPr lang="ru-RU" sz="1400" dirty="0" err="1"/>
              <a:t>сәйкес</a:t>
            </a:r>
            <a:r>
              <a:rPr lang="ru-RU" sz="1400" dirty="0"/>
              <a:t> </a:t>
            </a:r>
            <a:r>
              <a:rPr lang="ru-RU" sz="1400" dirty="0" err="1"/>
              <a:t>жүзеге</a:t>
            </a:r>
            <a:r>
              <a:rPr lang="ru-RU" sz="1400" dirty="0"/>
              <a:t> </a:t>
            </a:r>
            <a:r>
              <a:rPr lang="ru-RU" sz="1400" dirty="0" err="1"/>
              <a:t>асырылады</a:t>
            </a:r>
            <a:r>
              <a:rPr lang="ru-RU" sz="1400" dirty="0"/>
              <a:t>.</a:t>
            </a:r>
          </a:p>
        </p:txBody>
      </p:sp>
      <p:sp>
        <p:nvSpPr>
          <p:cNvPr id="22" name="Rounded Rectangle 526"/>
          <p:cNvSpPr/>
          <p:nvPr/>
        </p:nvSpPr>
        <p:spPr bwMode="gray">
          <a:xfrm>
            <a:off x="7110316" y="1874838"/>
            <a:ext cx="2415309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жобаны</a:t>
            </a:r>
            <a:r>
              <a:rPr lang="ru-RU" sz="1400" dirty="0"/>
              <a:t> </a:t>
            </a:r>
            <a:r>
              <a:rPr lang="ru-RU" sz="1400" dirty="0" err="1"/>
              <a:t>бағалау</a:t>
            </a:r>
            <a:r>
              <a:rPr lang="ru-RU" sz="1400" dirty="0"/>
              <a:t> </a:t>
            </a:r>
            <a:r>
              <a:rPr lang="ru-RU" sz="1400" dirty="0" err="1"/>
              <a:t>процесіне</a:t>
            </a:r>
            <a:r>
              <a:rPr lang="ru-RU" sz="1400" dirty="0"/>
              <a:t> </a:t>
            </a:r>
            <a:r>
              <a:rPr lang="ru-RU" sz="1400" dirty="0" err="1"/>
              <a:t>тәуелсіз</a:t>
            </a:r>
            <a:r>
              <a:rPr lang="ru-RU" sz="1400" dirty="0"/>
              <a:t> </a:t>
            </a:r>
            <a:r>
              <a:rPr lang="ru-RU" sz="1400" dirty="0" err="1"/>
              <a:t>сарапшылардың</a:t>
            </a:r>
            <a:r>
              <a:rPr lang="ru-RU" sz="1400" dirty="0"/>
              <a:t>, </a:t>
            </a:r>
            <a:r>
              <a:rPr lang="ru-RU" sz="1400" dirty="0" err="1"/>
              <a:t>қоғамдық</a:t>
            </a:r>
            <a:r>
              <a:rPr lang="ru-RU" sz="1400" dirty="0"/>
              <a:t> </a:t>
            </a:r>
            <a:r>
              <a:rPr lang="ru-RU" sz="1400" dirty="0" err="1"/>
              <a:t>ұйымдар</a:t>
            </a:r>
            <a:r>
              <a:rPr lang="ru-RU" sz="1400" dirty="0"/>
              <a:t> мен </a:t>
            </a:r>
            <a:r>
              <a:rPr lang="ru-RU" sz="1400" dirty="0" err="1"/>
              <a:t>тұтынушылардың</a:t>
            </a:r>
            <a:r>
              <a:rPr lang="ru-RU" sz="1400" dirty="0"/>
              <a:t> </a:t>
            </a:r>
            <a:r>
              <a:rPr lang="ru-RU" sz="1400" dirty="0" err="1"/>
              <a:t>қатысуы</a:t>
            </a:r>
            <a:r>
              <a:rPr lang="ru-RU" sz="1400" dirty="0"/>
              <a:t>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 smtClean="0"/>
              <a:t>қоғамдық</a:t>
            </a:r>
            <a:r>
              <a:rPr lang="ru-RU" sz="1400" dirty="0" smtClean="0"/>
              <a:t> </a:t>
            </a:r>
            <a:r>
              <a:rPr lang="ru-RU" sz="1400" dirty="0" err="1"/>
              <a:t>тыңдауларға</a:t>
            </a:r>
            <a:r>
              <a:rPr lang="ru-RU" sz="1400" dirty="0"/>
              <a:t> </a:t>
            </a:r>
            <a:r>
              <a:rPr lang="ru-RU" sz="1400" dirty="0" err="1"/>
              <a:t>қатысу</a:t>
            </a:r>
            <a:r>
              <a:rPr lang="ru-RU" sz="1400" dirty="0"/>
              <a:t>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 smtClean="0"/>
              <a:t>тұтынушыларды</a:t>
            </a:r>
            <a:r>
              <a:rPr lang="ru-RU" sz="1400" dirty="0" smtClean="0"/>
              <a:t> </a:t>
            </a:r>
            <a:r>
              <a:rPr lang="ru-RU" sz="1400" dirty="0" err="1"/>
              <a:t>заңнамада</a:t>
            </a:r>
            <a:r>
              <a:rPr lang="ru-RU" sz="1400" dirty="0"/>
              <a:t> </a:t>
            </a:r>
            <a:r>
              <a:rPr lang="ru-RU" sz="1400" dirty="0" err="1"/>
              <a:t>көзделген</a:t>
            </a:r>
            <a:r>
              <a:rPr lang="ru-RU" sz="1400" dirty="0"/>
              <a:t> </a:t>
            </a:r>
            <a:r>
              <a:rPr lang="ru-RU" sz="1400" dirty="0" err="1"/>
              <a:t>мерзімдерде</a:t>
            </a:r>
            <a:r>
              <a:rPr lang="ru-RU" sz="1400" dirty="0"/>
              <a:t> </a:t>
            </a:r>
            <a:r>
              <a:rPr lang="ru-RU" sz="1400" dirty="0" err="1"/>
              <a:t>тарифтердің</a:t>
            </a:r>
            <a:r>
              <a:rPr lang="ru-RU" sz="1400" dirty="0"/>
              <a:t> </a:t>
            </a:r>
            <a:r>
              <a:rPr lang="ru-RU" sz="1400" dirty="0" err="1"/>
              <a:t>өзгеруі</a:t>
            </a:r>
            <a:r>
              <a:rPr lang="ru-RU" sz="1400" dirty="0"/>
              <a:t> </a:t>
            </a:r>
            <a:r>
              <a:rPr lang="ru-RU" sz="1400" dirty="0" err="1"/>
              <a:t>туралы</a:t>
            </a:r>
            <a:r>
              <a:rPr lang="ru-RU" sz="1400" dirty="0"/>
              <a:t> </a:t>
            </a:r>
            <a:r>
              <a:rPr lang="ru-RU" sz="1400" dirty="0" err="1"/>
              <a:t>хабардар</a:t>
            </a:r>
            <a:r>
              <a:rPr lang="ru-RU" sz="1400" dirty="0"/>
              <a:t> </a:t>
            </a:r>
            <a:r>
              <a:rPr lang="ru-RU" sz="1400" dirty="0" err="1"/>
              <a:t>ету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4311" y="6321425"/>
            <a:ext cx="10602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/>
              <a:t>2025 </a:t>
            </a:r>
            <a:r>
              <a:rPr lang="ru-RU" sz="1400" b="1" dirty="0" err="1"/>
              <a:t>жылғы</a:t>
            </a:r>
            <a:r>
              <a:rPr lang="ru-RU" sz="1400" b="1" dirty="0"/>
              <a:t> 1 </a:t>
            </a:r>
            <a:r>
              <a:rPr lang="ru-RU" sz="1400" b="1" dirty="0" err="1"/>
              <a:t>жартыжылдықта</a:t>
            </a:r>
            <a:r>
              <a:rPr lang="ru-RU" sz="1400" b="1" dirty="0"/>
              <a:t> </a:t>
            </a:r>
            <a:r>
              <a:rPr lang="ru-RU" sz="1400" b="1" dirty="0" err="1"/>
              <a:t>көрсетілетін</a:t>
            </a:r>
            <a:r>
              <a:rPr lang="ru-RU" sz="1400" b="1" dirty="0"/>
              <a:t> </a:t>
            </a:r>
            <a:r>
              <a:rPr lang="ru-RU" sz="1400" b="1" dirty="0" err="1"/>
              <a:t>қызметтердің</a:t>
            </a:r>
            <a:r>
              <a:rPr lang="ru-RU" sz="1400" b="1" dirty="0"/>
              <a:t> </a:t>
            </a:r>
            <a:r>
              <a:rPr lang="ru-RU" sz="1400" b="1" dirty="0" err="1"/>
              <a:t>сапасына</a:t>
            </a:r>
            <a:r>
              <a:rPr lang="ru-RU" sz="1400" b="1" dirty="0"/>
              <a:t> </a:t>
            </a:r>
            <a:r>
              <a:rPr lang="ru-RU" sz="1400" b="1" dirty="0" err="1"/>
              <a:t>тұтынушылар</a:t>
            </a:r>
            <a:r>
              <a:rPr lang="ru-RU" sz="1400" b="1" dirty="0"/>
              <a:t> </a:t>
            </a:r>
            <a:r>
              <a:rPr lang="ru-RU" sz="1400" b="1" dirty="0" err="1"/>
              <a:t>тарапынан</a:t>
            </a:r>
            <a:r>
              <a:rPr lang="ru-RU" sz="1400" b="1" dirty="0"/>
              <a:t> </a:t>
            </a:r>
            <a:r>
              <a:rPr lang="ru-RU" sz="1400" b="1" dirty="0" err="1"/>
              <a:t>шағымдар</a:t>
            </a:r>
            <a:r>
              <a:rPr lang="ru-RU" sz="1400" b="1" dirty="0"/>
              <a:t> </a:t>
            </a:r>
            <a:r>
              <a:rPr lang="ru-RU" sz="1400" b="1" dirty="0" err="1"/>
              <a:t>жоқ</a:t>
            </a:r>
            <a:r>
              <a:rPr lang="ru-RU" sz="1400" b="1" dirty="0"/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4311" y="5377626"/>
            <a:ext cx="11032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2025 </a:t>
            </a:r>
            <a:r>
              <a:rPr lang="ru-RU" sz="1400" dirty="0" err="1"/>
              <a:t>жылдың</a:t>
            </a:r>
            <a:r>
              <a:rPr lang="ru-RU" sz="1400" dirty="0"/>
              <a:t> 1 </a:t>
            </a:r>
            <a:r>
              <a:rPr lang="ru-RU" sz="1400" dirty="0" err="1"/>
              <a:t>жартыжылдығында</a:t>
            </a:r>
            <a:r>
              <a:rPr lang="ru-RU" sz="1400" dirty="0"/>
              <a:t>: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err="1" smtClean="0"/>
              <a:t>реттеліп</a:t>
            </a:r>
            <a:r>
              <a:rPr lang="ru-RU" sz="1400" dirty="0" smtClean="0"/>
              <a:t> </a:t>
            </a:r>
            <a:r>
              <a:rPr lang="ru-RU" sz="1400" dirty="0" err="1"/>
              <a:t>көрсетілетін</a:t>
            </a:r>
            <a:r>
              <a:rPr lang="ru-RU" sz="1400" dirty="0"/>
              <a:t> </a:t>
            </a:r>
            <a:r>
              <a:rPr lang="ru-RU" sz="1400" dirty="0" err="1"/>
              <a:t>қызметтерді</a:t>
            </a:r>
            <a:r>
              <a:rPr lang="ru-RU" sz="1400" dirty="0"/>
              <a:t> </a:t>
            </a:r>
            <a:r>
              <a:rPr lang="ru-RU" sz="1400" dirty="0" err="1"/>
              <a:t>көрсетуге</a:t>
            </a:r>
            <a:r>
              <a:rPr lang="ru-RU" sz="1400" dirty="0"/>
              <a:t> </a:t>
            </a:r>
            <a:r>
              <a:rPr lang="ru-RU" sz="1400" dirty="0" err="1"/>
              <a:t>тартылған</a:t>
            </a:r>
            <a:r>
              <a:rPr lang="ru-RU" sz="1400" dirty="0"/>
              <a:t> </a:t>
            </a:r>
            <a:r>
              <a:rPr lang="ru-RU" sz="1400" dirty="0" err="1"/>
              <a:t>жабдықтағы</a:t>
            </a:r>
            <a:r>
              <a:rPr lang="ru-RU" sz="1400" dirty="0"/>
              <a:t> </a:t>
            </a:r>
            <a:r>
              <a:rPr lang="ru-RU" sz="1400" dirty="0" err="1"/>
              <a:t>авариялар</a:t>
            </a:r>
            <a:r>
              <a:rPr lang="ru-RU" sz="1400" dirty="0"/>
              <a:t>,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«ЕЭК» </a:t>
            </a:r>
            <a:r>
              <a:rPr lang="ru-RU" sz="1400" dirty="0"/>
              <a:t>АҚ </a:t>
            </a:r>
            <a:r>
              <a:rPr lang="ru-RU" sz="1400" dirty="0" err="1"/>
              <a:t>реттелетін</a:t>
            </a:r>
            <a:r>
              <a:rPr lang="ru-RU" sz="1400" dirty="0"/>
              <a:t> </a:t>
            </a:r>
            <a:r>
              <a:rPr lang="ru-RU" sz="1400" dirty="0" err="1"/>
              <a:t>қызметтерін</a:t>
            </a:r>
            <a:r>
              <a:rPr lang="ru-RU" sz="1400" dirty="0"/>
              <a:t> </a:t>
            </a:r>
            <a:r>
              <a:rPr lang="ru-RU" sz="1400" dirty="0" err="1"/>
              <a:t>тұтынушыларды</a:t>
            </a:r>
            <a:r>
              <a:rPr lang="ru-RU" sz="1400" dirty="0"/>
              <a:t> </a:t>
            </a:r>
            <a:r>
              <a:rPr lang="ru-RU" sz="1400" dirty="0" err="1"/>
              <a:t>ажырату</a:t>
            </a:r>
            <a:r>
              <a:rPr lang="ru-RU" sz="1400" dirty="0"/>
              <a:t>.</a:t>
            </a:r>
          </a:p>
        </p:txBody>
      </p:sp>
      <p:sp>
        <p:nvSpPr>
          <p:cNvPr id="25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"/>
          <p:cNvSpPr/>
          <p:nvPr>
            <p:custDataLst>
              <p:tags r:id="rId4"/>
            </p:custDataLst>
          </p:nvPr>
        </p:nvSpPr>
        <p:spPr bwMode="auto">
          <a:xfrm>
            <a:off x="309563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27" name="Rectangle 2"/>
          <p:cNvSpPr/>
          <p:nvPr>
            <p:custDataLst>
              <p:tags r:id="rId5"/>
            </p:custDataLst>
          </p:nvPr>
        </p:nvSpPr>
        <p:spPr bwMode="auto">
          <a:xfrm>
            <a:off x="309563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Прямоугольник 30"/>
          <p:cNvSpPr/>
          <p:nvPr/>
        </p:nvSpPr>
        <p:spPr bwMode="gray">
          <a:xfrm>
            <a:off x="9286780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dirty="0" err="1"/>
              <a:t>Тұтынушылар</a:t>
            </a:r>
            <a:r>
              <a:rPr lang="ru-RU" sz="1400" b="1" dirty="0"/>
              <a:t> </a:t>
            </a:r>
            <a:r>
              <a:rPr lang="ru-RU" sz="1400" b="1" dirty="0" err="1"/>
              <a:t>алдындағы</a:t>
            </a:r>
            <a:r>
              <a:rPr lang="ru-RU" sz="1400" b="1" dirty="0"/>
              <a:t> </a:t>
            </a:r>
            <a:r>
              <a:rPr lang="ru-RU" sz="1400" b="1" dirty="0" err="1"/>
              <a:t>есептер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32" name="Rounded Rectangle 526"/>
          <p:cNvSpPr/>
          <p:nvPr/>
        </p:nvSpPr>
        <p:spPr bwMode="gray">
          <a:xfrm>
            <a:off x="9463182" y="1874838"/>
            <a:ext cx="2518832" cy="3502788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көпшілік</a:t>
            </a:r>
            <a:r>
              <a:rPr lang="ru-RU" sz="1400" dirty="0"/>
              <a:t> </a:t>
            </a:r>
            <a:r>
              <a:rPr lang="ru-RU" sz="1400" dirty="0" err="1"/>
              <a:t>тыңдауларға</a:t>
            </a:r>
            <a:r>
              <a:rPr lang="ru-RU" sz="1400" dirty="0"/>
              <a:t> онлайн </a:t>
            </a:r>
            <a:r>
              <a:rPr lang="ru-RU" sz="1400" dirty="0" err="1"/>
              <a:t>қосылуға</a:t>
            </a:r>
            <a:r>
              <a:rPr lang="ru-RU" sz="1400" dirty="0"/>
              <a:t> </a:t>
            </a:r>
            <a:r>
              <a:rPr lang="ru-RU" sz="1400" dirty="0" err="1"/>
              <a:t>сілтеме</a:t>
            </a:r>
            <a:r>
              <a:rPr lang="ru-RU" sz="1400" dirty="0"/>
              <a:t> </a:t>
            </a:r>
            <a:r>
              <a:rPr lang="ru-RU" sz="1400" dirty="0" err="1"/>
              <a:t>бере</a:t>
            </a:r>
            <a:r>
              <a:rPr lang="ru-RU" sz="1400" dirty="0"/>
              <a:t> </a:t>
            </a:r>
            <a:r>
              <a:rPr lang="ru-RU" sz="1400" dirty="0" err="1"/>
              <a:t>отырып</a:t>
            </a:r>
            <a:r>
              <a:rPr lang="ru-RU" sz="1400" dirty="0"/>
              <a:t>, </a:t>
            </a:r>
            <a:r>
              <a:rPr lang="ru-RU" sz="1400" dirty="0" err="1"/>
              <a:t>бұқаралық</a:t>
            </a:r>
            <a:r>
              <a:rPr lang="ru-RU" sz="1400" dirty="0"/>
              <a:t> </a:t>
            </a:r>
            <a:r>
              <a:rPr lang="ru-RU" sz="1400" dirty="0" err="1"/>
              <a:t>ақпарат</a:t>
            </a:r>
            <a:r>
              <a:rPr lang="ru-RU" sz="1400" dirty="0"/>
              <a:t> </a:t>
            </a:r>
            <a:r>
              <a:rPr lang="ru-RU" sz="1400" dirty="0" err="1"/>
              <a:t>құралдарында</a:t>
            </a:r>
            <a:r>
              <a:rPr lang="ru-RU" sz="1400" dirty="0"/>
              <a:t> </a:t>
            </a:r>
            <a:r>
              <a:rPr lang="ru-RU" sz="1400" dirty="0" err="1"/>
              <a:t>көпшілік</a:t>
            </a:r>
            <a:r>
              <a:rPr lang="ru-RU" sz="1400" dirty="0"/>
              <a:t> </a:t>
            </a:r>
            <a:r>
              <a:rPr lang="ru-RU" sz="1400" dirty="0" err="1"/>
              <a:t>тыңдаулардың</a:t>
            </a:r>
            <a:r>
              <a:rPr lang="ru-RU" sz="1400" dirty="0"/>
              <a:t> </a:t>
            </a:r>
            <a:r>
              <a:rPr lang="ru-RU" sz="1400" dirty="0" err="1"/>
              <a:t>уақыты</a:t>
            </a:r>
            <a:r>
              <a:rPr lang="ru-RU" sz="1400" dirty="0"/>
              <a:t> мен </a:t>
            </a:r>
            <a:r>
              <a:rPr lang="ru-RU" sz="1400" dirty="0" err="1"/>
              <a:t>орны</a:t>
            </a:r>
            <a:r>
              <a:rPr lang="ru-RU" sz="1400" dirty="0"/>
              <a:t> </a:t>
            </a:r>
            <a:r>
              <a:rPr lang="ru-RU" sz="1400" dirty="0" err="1"/>
              <a:t>туралы</a:t>
            </a:r>
            <a:r>
              <a:rPr lang="ru-RU" sz="1400" dirty="0"/>
              <a:t> </a:t>
            </a:r>
            <a:r>
              <a:rPr lang="ru-RU" sz="1400" dirty="0" err="1"/>
              <a:t>хабарламаларды</a:t>
            </a:r>
            <a:r>
              <a:rPr lang="ru-RU" sz="1400" dirty="0"/>
              <a:t> </a:t>
            </a:r>
            <a:r>
              <a:rPr lang="ru-RU" sz="1400" dirty="0" err="1"/>
              <a:t>жариялау</a:t>
            </a:r>
            <a:r>
              <a:rPr lang="ru-RU" sz="1400" dirty="0"/>
              <a:t> </a:t>
            </a:r>
            <a:r>
              <a:rPr lang="ru-RU" sz="1400" dirty="0" err="1"/>
              <a:t>міндетті</a:t>
            </a:r>
            <a:r>
              <a:rPr lang="ru-RU" sz="1400" dirty="0"/>
              <a:t>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 smtClean="0"/>
              <a:t>ақпаратты</a:t>
            </a:r>
            <a:r>
              <a:rPr lang="ru-RU" sz="1400" dirty="0" smtClean="0"/>
              <a:t> </a:t>
            </a:r>
            <a:r>
              <a:rPr lang="ru-RU" sz="1400" dirty="0" err="1"/>
              <a:t>бұқаралық</a:t>
            </a:r>
            <a:r>
              <a:rPr lang="ru-RU" sz="1400" dirty="0"/>
              <a:t> </a:t>
            </a:r>
            <a:r>
              <a:rPr lang="ru-RU" sz="1400" dirty="0" err="1"/>
              <a:t>ақпарат</a:t>
            </a:r>
            <a:r>
              <a:rPr lang="ru-RU" sz="1400" dirty="0"/>
              <a:t> </a:t>
            </a:r>
            <a:r>
              <a:rPr lang="ru-RU" sz="1400" dirty="0" err="1"/>
              <a:t>құралдарында</a:t>
            </a:r>
            <a:r>
              <a:rPr lang="ru-RU" sz="1400" dirty="0"/>
              <a:t>, </a:t>
            </a:r>
            <a:r>
              <a:rPr lang="ru-RU" sz="1400" dirty="0" err="1"/>
              <a:t>оның</a:t>
            </a:r>
            <a:r>
              <a:rPr lang="ru-RU" sz="1400" dirty="0"/>
              <a:t> </a:t>
            </a:r>
            <a:r>
              <a:rPr lang="ru-RU" sz="1400" dirty="0" err="1"/>
              <a:t>ішінде</a:t>
            </a:r>
            <a:r>
              <a:rPr lang="ru-RU" sz="1400" dirty="0"/>
              <a:t> интернет-</a:t>
            </a:r>
            <a:r>
              <a:rPr lang="ru-RU" sz="1400" dirty="0" err="1"/>
              <a:t>ресурста</a:t>
            </a:r>
            <a:r>
              <a:rPr lang="ru-RU" sz="1400" dirty="0"/>
              <a:t> </a:t>
            </a:r>
            <a:r>
              <a:rPr lang="ru-RU" sz="1400" dirty="0" err="1"/>
              <a:t>орналастыру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grpSp>
        <p:nvGrpSpPr>
          <p:cNvPr id="33" name="Group 481"/>
          <p:cNvGrpSpPr/>
          <p:nvPr/>
        </p:nvGrpSpPr>
        <p:grpSpPr>
          <a:xfrm>
            <a:off x="387567" y="3304636"/>
            <a:ext cx="369888" cy="369888"/>
            <a:chOff x="-1550988" y="2722564"/>
            <a:chExt cx="369888" cy="369888"/>
          </a:xfrm>
        </p:grpSpPr>
        <p:sp>
          <p:nvSpPr>
            <p:cNvPr id="3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6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15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54" name="Object 15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сапасы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4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8;p43"/>
          <p:cNvSpPr/>
          <p:nvPr/>
        </p:nvSpPr>
        <p:spPr>
          <a:xfrm>
            <a:off x="1903164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01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22" name="Google Shape;506;p43"/>
          <p:cNvSpPr txBox="1"/>
          <p:nvPr/>
        </p:nvSpPr>
        <p:spPr>
          <a:xfrm>
            <a:off x="395919" y="2111156"/>
            <a:ext cx="1838050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/>
              <a:t>МЕМСТ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СанЕжН</a:t>
            </a:r>
            <a:r>
              <a:rPr lang="ru-RU" dirty="0"/>
              <a:t>: </a:t>
            </a:r>
            <a:r>
              <a:rPr lang="ru-RU" dirty="0" err="1"/>
              <a:t>ауыз</a:t>
            </a:r>
            <a:r>
              <a:rPr lang="ru-RU" dirty="0"/>
              <a:t> </a:t>
            </a:r>
            <a:r>
              <a:rPr lang="ru-RU" dirty="0" err="1"/>
              <a:t>судың</a:t>
            </a:r>
            <a:r>
              <a:rPr lang="ru-RU" dirty="0"/>
              <a:t> </a:t>
            </a:r>
            <a:r>
              <a:rPr lang="ru-RU" dirty="0" err="1"/>
              <a:t>құрамы</a:t>
            </a:r>
            <a:r>
              <a:rPr lang="ru-RU" dirty="0"/>
              <a:t> мен </a:t>
            </a:r>
            <a:r>
              <a:rPr lang="ru-RU" dirty="0" err="1"/>
              <a:t>сапасын</a:t>
            </a:r>
            <a:r>
              <a:rPr lang="ru-RU" dirty="0"/>
              <a:t>, </a:t>
            </a:r>
            <a:r>
              <a:rPr lang="ru-RU" dirty="0" err="1"/>
              <a:t>салқындатқыштың</a:t>
            </a:r>
            <a:r>
              <a:rPr lang="ru-RU" dirty="0"/>
              <a:t> </a:t>
            </a:r>
            <a:r>
              <a:rPr lang="ru-RU" dirty="0" err="1"/>
              <a:t>параметрлерін</a:t>
            </a:r>
            <a:r>
              <a:rPr lang="ru-RU" dirty="0"/>
              <a:t>, </a:t>
            </a:r>
            <a:r>
              <a:rPr lang="ru-RU" dirty="0" err="1"/>
              <a:t>температуралық</a:t>
            </a:r>
            <a:r>
              <a:rPr lang="ru-RU" dirty="0"/>
              <a:t> </a:t>
            </a:r>
            <a:r>
              <a:rPr lang="ru-RU" dirty="0" err="1"/>
              <a:t>режимдерді</a:t>
            </a:r>
            <a:r>
              <a:rPr lang="ru-RU" dirty="0"/>
              <a:t> </a:t>
            </a:r>
            <a:r>
              <a:rPr lang="ru-RU" dirty="0" err="1"/>
              <a:t>реттейді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82" name="Google Shape;506;p43"/>
          <p:cNvSpPr txBox="1"/>
          <p:nvPr/>
        </p:nvSpPr>
        <p:spPr>
          <a:xfrm>
            <a:off x="2381608" y="2123043"/>
            <a:ext cx="157328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/>
              <a:t>Техникалық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ережелері</a:t>
            </a:r>
            <a:r>
              <a:rPr lang="ru-RU" dirty="0"/>
              <a:t>: </a:t>
            </a:r>
            <a:r>
              <a:rPr lang="ru-RU" dirty="0" err="1"/>
              <a:t>инженерлік</a:t>
            </a:r>
            <a:r>
              <a:rPr lang="ru-RU" dirty="0"/>
              <a:t> </a:t>
            </a:r>
            <a:r>
              <a:rPr lang="ru-RU" dirty="0" err="1"/>
              <a:t>жүйелер</a:t>
            </a:r>
            <a:r>
              <a:rPr lang="ru-RU" dirty="0"/>
              <a:t> мен </a:t>
            </a:r>
            <a:r>
              <a:rPr lang="ru-RU" dirty="0" err="1"/>
              <a:t>жабдықтар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4324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" name="Google Shape;478;p43"/>
          <p:cNvSpPr/>
          <p:nvPr/>
        </p:nvSpPr>
        <p:spPr>
          <a:xfrm>
            <a:off x="1903164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6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01" name="Google Shape;506;p43"/>
          <p:cNvSpPr txBox="1"/>
          <p:nvPr/>
        </p:nvSpPr>
        <p:spPr>
          <a:xfrm>
            <a:off x="43303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/>
              <a:t>Энергияны</a:t>
            </a:r>
            <a:r>
              <a:rPr lang="ru-RU" dirty="0"/>
              <a:t> </a:t>
            </a:r>
            <a:r>
              <a:rPr lang="ru-RU" dirty="0" err="1"/>
              <a:t>үнемдейтін</a:t>
            </a:r>
            <a:r>
              <a:rPr lang="ru-RU" dirty="0"/>
              <a:t> </a:t>
            </a:r>
            <a:r>
              <a:rPr lang="ru-RU" dirty="0" err="1"/>
              <a:t>жабдықтар</a:t>
            </a:r>
            <a:r>
              <a:rPr lang="ru-RU" dirty="0"/>
              <a:t> мен </a:t>
            </a:r>
            <a:r>
              <a:rPr lang="ru-RU" dirty="0" err="1"/>
              <a:t>технологияларды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2" name="Google Shape;506;p43"/>
          <p:cNvSpPr txBox="1"/>
          <p:nvPr/>
        </p:nvSpPr>
        <p:spPr>
          <a:xfrm>
            <a:off x="226941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/>
              <a:t>Жеткізудің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кезеңдерінде</a:t>
            </a:r>
            <a:r>
              <a:rPr lang="ru-RU" dirty="0"/>
              <a:t> су мен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шығынын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1798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8" name="Google Shape;478;p43"/>
          <p:cNvSpPr/>
          <p:nvPr/>
        </p:nvSpPr>
        <p:spPr>
          <a:xfrm>
            <a:off x="580682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2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0" name="Google Shape;506;p43"/>
          <p:cNvSpPr txBox="1"/>
          <p:nvPr/>
        </p:nvSpPr>
        <p:spPr>
          <a:xfrm>
            <a:off x="4333440" y="209042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/>
              <a:t>Суды </a:t>
            </a:r>
            <a:r>
              <a:rPr lang="ru-RU" dirty="0" err="1"/>
              <a:t>зертханалық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: </a:t>
            </a:r>
            <a:r>
              <a:rPr lang="ru-RU" dirty="0" err="1"/>
              <a:t>нормаларға</a:t>
            </a:r>
            <a:r>
              <a:rPr lang="ru-RU" dirty="0"/>
              <a:t> </a:t>
            </a:r>
            <a:r>
              <a:rPr lang="ru-RU" dirty="0" err="1"/>
              <a:t>сәйкестігін</a:t>
            </a:r>
            <a:r>
              <a:rPr lang="ru-RU" dirty="0"/>
              <a:t> </a:t>
            </a:r>
            <a:r>
              <a:rPr lang="ru-RU" dirty="0" err="1"/>
              <a:t>тексеру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үнемі</a:t>
            </a:r>
            <a:r>
              <a:rPr lang="ru-RU" dirty="0"/>
              <a:t> </a:t>
            </a:r>
            <a:r>
              <a:rPr lang="ru-RU" dirty="0" err="1"/>
              <a:t>жүргізіледі</a:t>
            </a:r>
            <a:r>
              <a:rPr lang="ru-RU" dirty="0"/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1" name="Google Shape;506;p43"/>
          <p:cNvSpPr txBox="1"/>
          <p:nvPr/>
        </p:nvSpPr>
        <p:spPr>
          <a:xfrm>
            <a:off x="616982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желілеріндегі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көздерден</a:t>
            </a:r>
            <a:r>
              <a:rPr lang="ru-RU" dirty="0"/>
              <a:t> </a:t>
            </a:r>
            <a:r>
              <a:rPr lang="ru-RU" dirty="0" err="1"/>
              <a:t>шығудағы</a:t>
            </a:r>
            <a:r>
              <a:rPr lang="ru-RU" dirty="0"/>
              <a:t> температура мен </a:t>
            </a:r>
            <a:r>
              <a:rPr lang="ru-RU" dirty="0" err="1"/>
              <a:t>қысымның</a:t>
            </a:r>
            <a:r>
              <a:rPr lang="ru-RU" dirty="0"/>
              <a:t> </a:t>
            </a:r>
            <a:r>
              <a:rPr lang="ru-RU" dirty="0" err="1"/>
              <a:t>мониторингі</a:t>
            </a:r>
            <a:r>
              <a:rPr lang="ru-RU" dirty="0"/>
              <a:t>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тепла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1798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478;p43"/>
          <p:cNvSpPr/>
          <p:nvPr/>
        </p:nvSpPr>
        <p:spPr>
          <a:xfrm>
            <a:off x="580682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5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8" name="Google Shape;506;p43"/>
          <p:cNvSpPr txBox="1"/>
          <p:nvPr/>
        </p:nvSpPr>
        <p:spPr>
          <a:xfrm>
            <a:off x="4377638" y="4010969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/>
              <a:t>Шағымдар</a:t>
            </a:r>
            <a:r>
              <a:rPr lang="ru-RU" dirty="0"/>
              <a:t> мен </a:t>
            </a:r>
            <a:r>
              <a:rPr lang="ru-RU" dirty="0" err="1"/>
              <a:t>өтініштерге</a:t>
            </a:r>
            <a:r>
              <a:rPr lang="ru-RU" dirty="0"/>
              <a:t> </a:t>
            </a:r>
            <a:r>
              <a:rPr lang="ru-RU" dirty="0" err="1"/>
              <a:t>жедел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</a:t>
            </a:r>
            <a:r>
              <a:rPr lang="ru-RU" dirty="0" err="1"/>
              <a:t>қою</a:t>
            </a:r>
            <a:r>
              <a:rPr lang="ru-RU" dirty="0"/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9" name="Google Shape;506;p43"/>
          <p:cNvSpPr txBox="1"/>
          <p:nvPr/>
        </p:nvSpPr>
        <p:spPr>
          <a:xfrm>
            <a:off x="6169820" y="3936287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/>
              <a:t>Түсіндіру</a:t>
            </a:r>
            <a:r>
              <a:rPr lang="ru-RU" dirty="0"/>
              <a:t> </a:t>
            </a:r>
            <a:r>
              <a:rPr lang="ru-RU" dirty="0" err="1"/>
              <a:t>жұмыстарын</a:t>
            </a:r>
            <a:r>
              <a:rPr lang="ru-RU" dirty="0"/>
              <a:t> </a:t>
            </a:r>
            <a:r>
              <a:rPr lang="ru-RU" dirty="0" err="1"/>
              <a:t>жүргізу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қызметтер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беру.</a:t>
            </a:r>
            <a:endParaRPr lang="ru-RU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12323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4" name="Google Shape;478;p43"/>
          <p:cNvSpPr/>
          <p:nvPr/>
        </p:nvSpPr>
        <p:spPr>
          <a:xfrm>
            <a:off x="971207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3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26" name="Google Shape;506;p43"/>
          <p:cNvSpPr txBox="1"/>
          <p:nvPr/>
        </p:nvSpPr>
        <p:spPr>
          <a:xfrm>
            <a:off x="8235433" y="2111156"/>
            <a:ext cx="1836380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/>
              <a:t>Желілерге</a:t>
            </a:r>
            <a:r>
              <a:rPr lang="ru-RU" dirty="0"/>
              <a:t>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техникалық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жөндеу</a:t>
            </a:r>
            <a:r>
              <a:rPr lang="ru-RU" dirty="0"/>
              <a:t>. </a:t>
            </a:r>
            <a:r>
              <a:rPr lang="ru-RU" dirty="0" err="1"/>
              <a:t>Жабдықты</a:t>
            </a:r>
            <a:r>
              <a:rPr lang="ru-RU" dirty="0"/>
              <a:t> </a:t>
            </a:r>
            <a:r>
              <a:rPr lang="ru-RU" dirty="0" err="1"/>
              <a:t>жаңарту</a:t>
            </a:r>
            <a:r>
              <a:rPr lang="ru-RU" dirty="0"/>
              <a:t>, </a:t>
            </a:r>
            <a:r>
              <a:rPr lang="ru-RU" dirty="0" err="1"/>
              <a:t>тозған</a:t>
            </a:r>
            <a:r>
              <a:rPr lang="ru-RU" dirty="0"/>
              <a:t> </a:t>
            </a:r>
            <a:r>
              <a:rPr lang="ru-RU" dirty="0" err="1"/>
              <a:t>құбырлар</a:t>
            </a:r>
            <a:r>
              <a:rPr lang="ru-RU" dirty="0"/>
              <a:t> мен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алмастырғыштарды</a:t>
            </a:r>
            <a:r>
              <a:rPr lang="ru-RU" dirty="0"/>
              <a:t> </a:t>
            </a:r>
            <a:r>
              <a:rPr lang="ru-RU" dirty="0" err="1"/>
              <a:t>ауыстыру</a:t>
            </a:r>
            <a:r>
              <a:rPr lang="ru-RU" dirty="0"/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27" name="Google Shape;506;p43"/>
          <p:cNvSpPr txBox="1"/>
          <p:nvPr/>
        </p:nvSpPr>
        <p:spPr>
          <a:xfrm>
            <a:off x="10071813" y="2156661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жүйелерін</a:t>
            </a:r>
            <a:r>
              <a:rPr lang="ru-RU" dirty="0"/>
              <a:t> </a:t>
            </a:r>
            <a:r>
              <a:rPr lang="ru-RU" dirty="0" err="1"/>
              <a:t>автоматтандыру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диспетчерлеу</a:t>
            </a:r>
            <a:r>
              <a:rPr lang="ru-RU" dirty="0"/>
              <a:t>.</a:t>
            </a:r>
            <a:endParaRPr lang="ru-RU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12323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" name="Google Shape;478;p43"/>
          <p:cNvSpPr/>
          <p:nvPr/>
        </p:nvSpPr>
        <p:spPr>
          <a:xfrm>
            <a:off x="971207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4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34" name="Google Shape;506;p43"/>
          <p:cNvSpPr txBox="1"/>
          <p:nvPr/>
        </p:nvSpPr>
        <p:spPr>
          <a:xfrm>
            <a:off x="8235433" y="3888599"/>
            <a:ext cx="1629499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/>
              <a:t>Сумен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жылумен</a:t>
            </a:r>
            <a:r>
              <a:rPr lang="ru-RU" dirty="0"/>
              <a:t> </a:t>
            </a:r>
            <a:r>
              <a:rPr lang="ru-RU" dirty="0" err="1"/>
              <a:t>жабдықтау</a:t>
            </a:r>
            <a:r>
              <a:rPr lang="ru-RU" dirty="0"/>
              <a:t> </a:t>
            </a:r>
            <a:r>
              <a:rPr lang="ru-RU" dirty="0" err="1"/>
              <a:t>объектілерінде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істейтін</a:t>
            </a:r>
            <a:r>
              <a:rPr lang="ru-RU" dirty="0"/>
              <a:t> </a:t>
            </a:r>
            <a:r>
              <a:rPr lang="ru-RU" dirty="0" err="1"/>
              <a:t>мамандарды</a:t>
            </a:r>
            <a:r>
              <a:rPr lang="ru-RU" dirty="0"/>
              <a:t> </a:t>
            </a:r>
            <a:r>
              <a:rPr lang="ru-RU" dirty="0" err="1"/>
              <a:t>даярлау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сертификаттау</a:t>
            </a:r>
            <a:r>
              <a:rPr lang="ru-RU" dirty="0"/>
              <a:t>. </a:t>
            </a:r>
            <a:r>
              <a:rPr lang="ru-RU" dirty="0" err="1"/>
              <a:t>Аттестаттау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35" name="Google Shape;506;p43"/>
          <p:cNvSpPr txBox="1"/>
          <p:nvPr/>
        </p:nvSpPr>
        <p:spPr>
          <a:xfrm>
            <a:off x="10071813" y="3888599"/>
            <a:ext cx="1688741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/>
              <a:t>Мерзімді</a:t>
            </a:r>
            <a:r>
              <a:rPr lang="ru-RU" dirty="0"/>
              <a:t> </a:t>
            </a:r>
            <a:r>
              <a:rPr lang="ru-RU" dirty="0" err="1"/>
              <a:t>біліктілікті</a:t>
            </a:r>
            <a:r>
              <a:rPr lang="ru-RU" dirty="0"/>
              <a:t> </a:t>
            </a:r>
            <a:r>
              <a:rPr lang="ru-RU" dirty="0" err="1"/>
              <a:t>арттыру</a:t>
            </a:r>
            <a:r>
              <a:rPr lang="ru-RU" dirty="0"/>
              <a:t> ИТҚ, </a:t>
            </a:r>
            <a:r>
              <a:rPr lang="ru-RU" dirty="0" err="1"/>
              <a:t>шеберлер</a:t>
            </a:r>
            <a:r>
              <a:rPr lang="ru-RU" dirty="0"/>
              <a:t> мен </a:t>
            </a:r>
            <a:r>
              <a:rPr lang="ru-RU" dirty="0" err="1"/>
              <a:t>операторлар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міндетті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cxnSp>
        <p:nvCxnSpPr>
          <p:cNvPr id="140" name="Straight Connector 139"/>
          <p:cNvCxnSpPr>
            <a:stCxn id="5" idx="3"/>
            <a:endCxn id="107" idx="1"/>
          </p:cNvCxnSpPr>
          <p:nvPr/>
        </p:nvCxnSpPr>
        <p:spPr>
          <a:xfrm>
            <a:off x="4070349" y="254572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2" name="Straight Connector 141"/>
          <p:cNvCxnSpPr>
            <a:stCxn id="107" idx="3"/>
            <a:endCxn id="123" idx="1"/>
          </p:cNvCxnSpPr>
          <p:nvPr/>
        </p:nvCxnSpPr>
        <p:spPr>
          <a:xfrm>
            <a:off x="7974013" y="254572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4" name="Straight Connector 143"/>
          <p:cNvCxnSpPr>
            <a:stCxn id="131" idx="1"/>
            <a:endCxn id="115" idx="3"/>
          </p:cNvCxnSpPr>
          <p:nvPr/>
        </p:nvCxnSpPr>
        <p:spPr>
          <a:xfrm flipH="1">
            <a:off x="7974013" y="435138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6" name="Straight Connector 145"/>
          <p:cNvCxnSpPr>
            <a:stCxn id="115" idx="1"/>
            <a:endCxn id="98" idx="3"/>
          </p:cNvCxnSpPr>
          <p:nvPr/>
        </p:nvCxnSpPr>
        <p:spPr>
          <a:xfrm flipH="1">
            <a:off x="4070349" y="435138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8" name="Straight Connector 147"/>
          <p:cNvCxnSpPr/>
          <p:nvPr/>
        </p:nvCxnSpPr>
        <p:spPr>
          <a:xfrm>
            <a:off x="11554182" y="3308350"/>
            <a:ext cx="0" cy="280409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48" name="Rectangle 47"/>
          <p:cNvSpPr/>
          <p:nvPr/>
        </p:nvSpPr>
        <p:spPr>
          <a:xfrm>
            <a:off x="0" y="5558844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органдар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құзыреті</a:t>
            </a:r>
            <a:r>
              <a:rPr lang="ru-RU" dirty="0"/>
              <a:t> </a:t>
            </a:r>
            <a:r>
              <a:rPr lang="ru-RU" dirty="0" err="1"/>
              <a:t>шегінде</a:t>
            </a:r>
            <a:r>
              <a:rPr lang="ru-RU" dirty="0"/>
              <a:t> </a:t>
            </a:r>
            <a:r>
              <a:rPr lang="ru-RU" dirty="0" err="1"/>
              <a:t>белгілеген</a:t>
            </a:r>
            <a:r>
              <a:rPr lang="ru-RU" dirty="0"/>
              <a:t> </a:t>
            </a:r>
            <a:r>
              <a:rPr lang="ru-RU" dirty="0" err="1"/>
              <a:t>сапаға</a:t>
            </a:r>
            <a:r>
              <a:rPr lang="ru-RU" dirty="0"/>
              <a:t> </a:t>
            </a:r>
            <a:r>
              <a:rPr lang="ru-RU" dirty="0" err="1"/>
              <a:t>қойылатын</a:t>
            </a:r>
            <a:r>
              <a:rPr lang="ru-RU" dirty="0"/>
              <a:t> </a:t>
            </a:r>
            <a:r>
              <a:rPr lang="ru-RU" dirty="0" err="1"/>
              <a:t>талаптарды</a:t>
            </a:r>
            <a:r>
              <a:rPr lang="ru-RU" dirty="0"/>
              <a:t> </a:t>
            </a:r>
            <a:r>
              <a:rPr lang="ru-RU" dirty="0" err="1"/>
              <a:t>ескере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 </a:t>
            </a:r>
            <a:r>
              <a:rPr lang="ru-RU" dirty="0" err="1"/>
              <a:t>көрсетіледі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Freeform 223"/>
          <p:cNvSpPr>
            <a:spLocks noEditPoints="1"/>
          </p:cNvSpPr>
          <p:nvPr/>
        </p:nvSpPr>
        <p:spPr bwMode="auto">
          <a:xfrm>
            <a:off x="3540549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744421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46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3540549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23"/>
          <p:cNvSpPr>
            <a:spLocks noEditPoints="1"/>
          </p:cNvSpPr>
          <p:nvPr/>
        </p:nvSpPr>
        <p:spPr bwMode="auto">
          <a:xfrm>
            <a:off x="7444213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23"/>
          <p:cNvSpPr>
            <a:spLocks noEditPoints="1"/>
          </p:cNvSpPr>
          <p:nvPr/>
        </p:nvSpPr>
        <p:spPr bwMode="auto">
          <a:xfrm>
            <a:off x="11349463" y="486081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70358" y="1149983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err="1"/>
              <a:t>Көрсетілетін</a:t>
            </a:r>
            <a:r>
              <a:rPr lang="ru-RU" sz="1600" dirty="0"/>
              <a:t> </a:t>
            </a:r>
            <a:r>
              <a:rPr lang="ru-RU" sz="1600" dirty="0" err="1"/>
              <a:t>қызметтердің</a:t>
            </a:r>
            <a:r>
              <a:rPr lang="ru-RU" sz="1600" dirty="0"/>
              <a:t> </a:t>
            </a:r>
            <a:r>
              <a:rPr lang="ru-RU" sz="1600" dirty="0" err="1"/>
              <a:t>сапасы</a:t>
            </a:r>
            <a:r>
              <a:rPr lang="ru-RU" sz="1600" dirty="0"/>
              <a:t> </a:t>
            </a:r>
            <a:r>
              <a:rPr lang="ru-RU" sz="1600" dirty="0" err="1"/>
              <a:t>қамтамасыз</a:t>
            </a:r>
            <a:r>
              <a:rPr lang="ru-RU" sz="1600" dirty="0"/>
              <a:t> </a:t>
            </a:r>
            <a:r>
              <a:rPr lang="ru-RU" sz="1600" dirty="0" err="1"/>
              <a:t>етіледі</a:t>
            </a:r>
            <a:r>
              <a:rPr lang="ru-RU" sz="16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427" y="1916125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>
                <a:solidFill>
                  <a:schemeClr val="accent1"/>
                </a:solidFill>
              </a:rPr>
              <a:t>Нормативтік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талаптарды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сақтау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18502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</a:rPr>
              <a:t>Сапаны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бақылау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224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</a:rPr>
              <a:t>Инфрақұрылымның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сенімділігі</a:t>
            </a:r>
            <a:r>
              <a:rPr lang="ru-RU" sz="1200" dirty="0">
                <a:solidFill>
                  <a:schemeClr val="accent1"/>
                </a:solidFill>
              </a:rPr>
              <a:t> мен </a:t>
            </a:r>
            <a:r>
              <a:rPr lang="ru-RU" sz="1200" dirty="0" err="1">
                <a:solidFill>
                  <a:schemeClr val="accent1"/>
                </a:solidFill>
              </a:rPr>
              <a:t>жағдайы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44137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</a:rPr>
              <a:t>Персоналдың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біліктілігі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61611" y="3707531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</a:rPr>
              <a:t>Тұтынушылармен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жұмыс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5154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</a:rPr>
              <a:t>Энергияны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үнемдеу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және</a:t>
            </a:r>
            <a:r>
              <a:rPr lang="ru-RU" sz="1200" dirty="0">
                <a:solidFill>
                  <a:schemeClr val="accent1"/>
                </a:solidFill>
              </a:rPr>
              <a:t> ресурс </a:t>
            </a:r>
            <a:r>
              <a:rPr lang="ru-RU" sz="1200" dirty="0" err="1">
                <a:solidFill>
                  <a:schemeClr val="accent1"/>
                </a:solidFill>
              </a:rPr>
              <a:t>тиімділігі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ORyl.nSg2QMSGFH9PC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c06wN.GEd8n7ZgumBB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EqUc1fpQa_hDO3bSv8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ayRfDUbHSgL2cErPVs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0iuf7468dNCTxmqjAY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bHigGcq_zUwLE2fEAr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EJCmG12frvm_Byum5rM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BRB8dZzFk0DAa0RQNR.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gn3LbNPykKSLhv8i5G7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WJvuYha0IBIPsfXfOC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ZzlqVmUt_bjsF.L9pG9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HUpZwI9.JpxbW8p0S6Q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Z473MI71LRUEmKskgH0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aCerh2rufuCQ01t_XZP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p410JmzyEdXN1xp3hA8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5SSKTs_Zqij1GOgMj_F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5p1mOtvU1lH1_6XR4Dt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hig3Idp87FjXcrEZrp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1uc4vo7353_9.GhtK6f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OTCfew4SAlNHfT93g5S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VYNZPJS.QEb_617ZS30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V2MeIpVQWcyGkwT_C7a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w723Tgr7RMg7mGNjlz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jdgfvQNwhh4SOE_1n_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LWb6iCBvSVbq_L8k7Kc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Ou_t3_W7H.D66WEtkCy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tVLY0rDZdo6Hz9n9dfF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4GgFWNwTAbn7bg9MJQD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Y.Rbxdsz2J_ZjimrSqG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UnSHX4aqZOr9qg651ul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bSbyulMNPSoB2Kb0nCR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6IZAggvefxRxYg4mNU6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8CPwFD3GRzt.5oK2NWl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Props1.xml><?xml version="1.0" encoding="utf-8"?>
<ds:datastoreItem xmlns:ds="http://schemas.openxmlformats.org/officeDocument/2006/customXml" ds:itemID="{B7BC26CC-B2F1-4088-B519-35393224FB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EE0E1E-0B15-4740-95FC-5FF232746345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06531CA-FA80-4FC1-8E6B-983EC72D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B47B0B24-AEBA-4DFF-94F2-E519378CA232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7D9BF692-53D4-4DEC-8282-250BB917088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37835</TotalTime>
  <Words>1972</Words>
  <Application>Microsoft Office PowerPoint</Application>
  <PresentationFormat>Широкоэкранный</PresentationFormat>
  <Paragraphs>493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Montserrat</vt:lpstr>
      <vt:lpstr>Open Sans</vt:lpstr>
      <vt:lpstr>Segoe UI Semibold</vt:lpstr>
      <vt:lpstr>Times New Roman</vt:lpstr>
      <vt:lpstr>Wingdings</vt:lpstr>
      <vt:lpstr>ERG</vt:lpstr>
      <vt:lpstr>Слайд think-cell</vt:lpstr>
      <vt:lpstr>Презентация PowerPoint</vt:lpstr>
      <vt:lpstr>ЕЭК:  Табиғи монополия субъектісі туралы жалпы ақпарат</vt:lpstr>
      <vt:lpstr>ЕЭК2025 жылғы 1 жартыжылдықта бекітілген инвестициялық бағдарламаның орындалуы туралы ақпарат</vt:lpstr>
      <vt:lpstr>ЕЭК: 2025 жылғы 1 жартыжылдықтағы жылу энергиясын өндіру бойынша бекітілген тарифтік сметаның бап бойынша орындалуы туралы ақпарат</vt:lpstr>
      <vt:lpstr>ЕЭК: 2025 жылғы 1 жартыжылдықтағы жылу энергиясын өндіру бойынша бекітілген тарифтік сметаның бап бойынша орындалуы туралы есеп</vt:lpstr>
      <vt:lpstr>ЕЭК: Реттелетін қызметтердің сапасы мен сенімділігі көрсеткіштерінің сақталуы және 2025 жылғы 1 жартыжылдықтағы қызмет тиімділігінің көрсеткіштеріне қол жеткізу туралы ақпарат</vt:lpstr>
      <vt:lpstr>ЕЭК: 2025 жылғы 1 жартыжылдықтағы жылу энергиясын өндіру бойынша көрсетілген қызметтердің негізгі қаржы-экономикалық көрсеткіштері және көлемі туралы ақпаратда</vt:lpstr>
      <vt:lpstr>ЕЭК: Реттеліп көрсетілетін қызметтерді тұтынушылармен жүргізілетін жұмыс туралы ақпарат</vt:lpstr>
      <vt:lpstr>Көрсетілетін реттелетін қызметтердің сапасы туралы ақпарат</vt:lpstr>
      <vt:lpstr> ЕЭК: Қызмет перспективалары (даму жоспарлары), оның ішінде тарифтердің ықтимал өзгерістері                                                </vt:lpstr>
      <vt:lpstr>Көрсетілетін қызмет туралы ақпарат – тарату желілері бойынша су беру (қуаты аз)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Yelena Kochetkova</cp:lastModifiedBy>
  <cp:revision>1411</cp:revision>
  <cp:lastPrinted>2023-07-12T08:24:27Z</cp:lastPrinted>
  <dcterms:created xsi:type="dcterms:W3CDTF">2017-11-25T12:09:27Z</dcterms:created>
  <dcterms:modified xsi:type="dcterms:W3CDTF">2025-07-17T04:23:33Z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